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2" r:id="rId3"/>
    <p:sldId id="264" r:id="rId4"/>
    <p:sldId id="257" r:id="rId5"/>
    <p:sldId id="263" r:id="rId6"/>
    <p:sldId id="266" r:id="rId7"/>
    <p:sldId id="272" r:id="rId8"/>
    <p:sldId id="274" r:id="rId9"/>
    <p:sldId id="270" r:id="rId10"/>
    <p:sldId id="271" r:id="rId11"/>
    <p:sldId id="267" r:id="rId12"/>
    <p:sldId id="268" r:id="rId13"/>
    <p:sldId id="269" r:id="rId14"/>
    <p:sldId id="279" r:id="rId15"/>
    <p:sldId id="280" r:id="rId16"/>
    <p:sldId id="276" r:id="rId17"/>
    <p:sldId id="281" r:id="rId18"/>
    <p:sldId id="277" r:id="rId19"/>
    <p:sldId id="278" r:id="rId20"/>
    <p:sldId id="282" r:id="rId21"/>
    <p:sldId id="284" r:id="rId22"/>
  </p:sldIdLst>
  <p:sldSz cx="9144000" cy="6858000" type="screen4x3"/>
  <p:notesSz cx="6858000" cy="9144000"/>
  <p:defaultTextStyle>
    <a:defPPr>
      <a:defRPr lang="es-ES"/>
    </a:defPPr>
    <a:lvl1pPr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p:cViewPr varScale="1">
        <p:scale>
          <a:sx n="121" d="100"/>
          <a:sy n="121" d="100"/>
        </p:scale>
        <p:origin x="1904"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518019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E2AA5FD-0A5D-AFA2-E454-40A4727939C6}"/>
              </a:ext>
            </a:extLst>
          </p:cNvPr>
          <p:cNvSpPr>
            <a:spLocks noChangeArrowheads="1"/>
          </p:cNvSpPr>
          <p:nvPr userDrawn="1"/>
        </p:nvSpPr>
        <p:spPr bwMode="auto">
          <a:xfrm>
            <a:off x="3203575" y="1274763"/>
            <a:ext cx="3908425" cy="339725"/>
          </a:xfrm>
          <a:prstGeom prst="rect">
            <a:avLst/>
          </a:prstGeom>
          <a:noFill/>
          <a:ln>
            <a:noFill/>
          </a:ln>
        </p:spPr>
        <p:txBody>
          <a:bodyPr>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US" altLang="en-US" sz="1600" b="1">
                <a:solidFill>
                  <a:srgbClr val="000099"/>
                </a:solidFill>
              </a:rPr>
              <a:t>P.A. Douglas &amp; Associates</a:t>
            </a:r>
            <a:endParaRPr lang="en-US" altLang="en-US" sz="1600"/>
          </a:p>
        </p:txBody>
      </p:sp>
      <p:pic>
        <p:nvPicPr>
          <p:cNvPr id="3" name="Picture 2">
            <a:extLst>
              <a:ext uri="{FF2B5EF4-FFF2-40B4-BE49-F238E27FC236}">
                <a16:creationId xmlns:a16="http://schemas.microsoft.com/office/drawing/2014/main" id="{159FF9F0-594F-F490-B159-8E26CDB6C59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140200" y="422275"/>
            <a:ext cx="862013" cy="852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578988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79" r:id="rId1"/>
    <p:sldLayoutId id="2147483680" r:id="rId2"/>
  </p:sldLayoutIdLst>
  <p:txStyles>
    <p:titleStyle>
      <a:lvl1pPr algn="ctr" rtl="0" eaLnBrk="0" fontAlgn="base" hangingPunct="0">
        <a:spcBef>
          <a:spcPct val="0"/>
        </a:spcBef>
        <a:spcAft>
          <a:spcPct val="0"/>
        </a:spcAft>
        <a:defRPr sz="4400" kern="1200">
          <a:solidFill>
            <a:schemeClr val="tx2"/>
          </a:solidFill>
          <a:latin typeface="+mj-lt"/>
          <a:ea typeface="ＭＳ Ｐゴシック" charset="0"/>
          <a:cs typeface="+mj-cs"/>
        </a:defRPr>
      </a:lvl1pPr>
      <a:lvl2pPr algn="ctr" rtl="0" eaLnBrk="0" fontAlgn="base" hangingPunct="0">
        <a:spcBef>
          <a:spcPct val="0"/>
        </a:spcBef>
        <a:spcAft>
          <a:spcPct val="0"/>
        </a:spcAft>
        <a:defRPr sz="4400">
          <a:solidFill>
            <a:schemeClr val="tx2"/>
          </a:solidFill>
          <a:latin typeface="Arial" charset="0"/>
          <a:ea typeface="ＭＳ Ｐゴシック" charset="0"/>
          <a:cs typeface="Arial" charset="0"/>
        </a:defRPr>
      </a:lvl2pPr>
      <a:lvl3pPr algn="ctr" rtl="0" eaLnBrk="0" fontAlgn="base" hangingPunct="0">
        <a:spcBef>
          <a:spcPct val="0"/>
        </a:spcBef>
        <a:spcAft>
          <a:spcPct val="0"/>
        </a:spcAft>
        <a:defRPr sz="4400">
          <a:solidFill>
            <a:schemeClr val="tx2"/>
          </a:solidFill>
          <a:latin typeface="Arial" charset="0"/>
          <a:ea typeface="ＭＳ Ｐゴシック" charset="0"/>
          <a:cs typeface="Arial" charset="0"/>
        </a:defRPr>
      </a:lvl3pPr>
      <a:lvl4pPr algn="ctr" rtl="0" eaLnBrk="0" fontAlgn="base" hangingPunct="0">
        <a:spcBef>
          <a:spcPct val="0"/>
        </a:spcBef>
        <a:spcAft>
          <a:spcPct val="0"/>
        </a:spcAft>
        <a:defRPr sz="4400">
          <a:solidFill>
            <a:schemeClr val="tx2"/>
          </a:solidFill>
          <a:latin typeface="Arial" charset="0"/>
          <a:ea typeface="ＭＳ Ｐゴシック" charset="0"/>
          <a:cs typeface="Arial" charset="0"/>
        </a:defRPr>
      </a:lvl4pPr>
      <a:lvl5pPr algn="ctr" rtl="0" eaLnBrk="0" fontAlgn="base" hangingPunct="0">
        <a:spcBef>
          <a:spcPct val="0"/>
        </a:spcBef>
        <a:spcAft>
          <a:spcPct val="0"/>
        </a:spcAft>
        <a:defRPr sz="4400">
          <a:solidFill>
            <a:schemeClr val="tx2"/>
          </a:solidFill>
          <a:latin typeface="Arial" charset="0"/>
          <a:ea typeface="ＭＳ Ｐゴシック" charset="0"/>
          <a:cs typeface="Arial" charset="0"/>
        </a:defRPr>
      </a:lvl5pPr>
      <a:lvl6pPr marL="457200" algn="ctr" rtl="0" fontAlgn="base">
        <a:spcBef>
          <a:spcPct val="0"/>
        </a:spcBef>
        <a:spcAft>
          <a:spcPct val="0"/>
        </a:spcAft>
        <a:defRPr sz="4400">
          <a:solidFill>
            <a:schemeClr val="tx2"/>
          </a:solidFill>
          <a:latin typeface="Arial" charset="0"/>
          <a:ea typeface="Arial" charset="0"/>
          <a:cs typeface="Arial" charset="0"/>
        </a:defRPr>
      </a:lvl6pPr>
      <a:lvl7pPr marL="914400" algn="ctr" rtl="0" fontAlgn="base">
        <a:spcBef>
          <a:spcPct val="0"/>
        </a:spcBef>
        <a:spcAft>
          <a:spcPct val="0"/>
        </a:spcAft>
        <a:defRPr sz="4400">
          <a:solidFill>
            <a:schemeClr val="tx2"/>
          </a:solidFill>
          <a:latin typeface="Arial" charset="0"/>
          <a:ea typeface="Arial" charset="0"/>
          <a:cs typeface="Arial" charset="0"/>
        </a:defRPr>
      </a:lvl7pPr>
      <a:lvl8pPr marL="1371600" algn="ctr" rtl="0" fontAlgn="base">
        <a:spcBef>
          <a:spcPct val="0"/>
        </a:spcBef>
        <a:spcAft>
          <a:spcPct val="0"/>
        </a:spcAft>
        <a:defRPr sz="4400">
          <a:solidFill>
            <a:schemeClr val="tx2"/>
          </a:solidFill>
          <a:latin typeface="Arial" charset="0"/>
          <a:ea typeface="Arial" charset="0"/>
          <a:cs typeface="Arial" charset="0"/>
        </a:defRPr>
      </a:lvl8pPr>
      <a:lvl9pPr marL="1828800" algn="ctr" rtl="0" fontAlgn="base">
        <a:spcBef>
          <a:spcPct val="0"/>
        </a:spcBef>
        <a:spcAft>
          <a:spcPct val="0"/>
        </a:spcAft>
        <a:defRPr sz="4400">
          <a:solidFill>
            <a:schemeClr val="tx2"/>
          </a:solidFill>
          <a:latin typeface="Arial" charset="0"/>
          <a:ea typeface="Arial" charset="0"/>
          <a:cs typeface="Arial"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annualap.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110">
            <a:extLst>
              <a:ext uri="{FF2B5EF4-FFF2-40B4-BE49-F238E27FC236}">
                <a16:creationId xmlns:a16="http://schemas.microsoft.com/office/drawing/2014/main" id="{EF6E5F1C-91E2-8438-B315-AE0692128CC2}"/>
              </a:ext>
            </a:extLst>
          </p:cNvPr>
          <p:cNvSpPr>
            <a:spLocks noGrp="1" noChangeArrowheads="1"/>
          </p:cNvSpPr>
          <p:nvPr>
            <p:ph type="ctrTitle" idx="4294967295"/>
          </p:nvPr>
        </p:nvSpPr>
        <p:spPr bwMode="auto">
          <a:xfrm>
            <a:off x="611188" y="549275"/>
            <a:ext cx="5184775" cy="2016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l" eaLnBrk="1" hangingPunct="1"/>
            <a:r>
              <a:rPr lang="es-UY" altLang="en-US" sz="3200" b="1" dirty="0">
                <a:solidFill>
                  <a:schemeClr val="bg1"/>
                </a:solidFill>
                <a:ea typeface="ＭＳ Ｐゴシック" panose="020B0600070205080204" pitchFamily="34" charset="-128"/>
              </a:rPr>
              <a:t>The Influential Assistant:</a:t>
            </a:r>
            <a:br>
              <a:rPr lang="es-UY" altLang="en-US" sz="3200" b="1" dirty="0">
                <a:solidFill>
                  <a:schemeClr val="bg1"/>
                </a:solidFill>
                <a:ea typeface="ＭＳ Ｐゴシック" panose="020B0600070205080204" pitchFamily="34" charset="-128"/>
              </a:rPr>
            </a:br>
            <a:r>
              <a:rPr lang="es-UY" altLang="en-US" sz="2800" i="1" dirty="0">
                <a:solidFill>
                  <a:schemeClr val="bg1"/>
                </a:solidFill>
                <a:ea typeface="ＭＳ Ｐゴシック" panose="020B0600070205080204" pitchFamily="34" charset="-128"/>
              </a:rPr>
              <a:t>The 50th Annual Administrative Professionals Course</a:t>
            </a:r>
            <a:endParaRPr lang="es-ES" altLang="en-US" sz="2800" i="1" dirty="0">
              <a:solidFill>
                <a:schemeClr val="bg1"/>
              </a:solidFill>
              <a:ea typeface="ＭＳ Ｐゴシック" panose="020B0600070205080204" pitchFamily="34" charset="-128"/>
            </a:endParaRPr>
          </a:p>
        </p:txBody>
      </p:sp>
      <p:sp>
        <p:nvSpPr>
          <p:cNvPr id="3075" name="Rectangle 119">
            <a:extLst>
              <a:ext uri="{FF2B5EF4-FFF2-40B4-BE49-F238E27FC236}">
                <a16:creationId xmlns:a16="http://schemas.microsoft.com/office/drawing/2014/main" id="{30BD6D44-24AA-7E50-77BF-5BA7B2620E6E}"/>
              </a:ext>
            </a:extLst>
          </p:cNvPr>
          <p:cNvSpPr>
            <a:spLocks noChangeArrowheads="1"/>
          </p:cNvSpPr>
          <p:nvPr/>
        </p:nvSpPr>
        <p:spPr bwMode="auto">
          <a:xfrm>
            <a:off x="611188" y="2292350"/>
            <a:ext cx="3384550" cy="54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s-UY" altLang="en-US" b="1">
                <a:solidFill>
                  <a:schemeClr val="bg1"/>
                </a:solidFill>
              </a:rPr>
              <a:t>A message for management</a:t>
            </a:r>
            <a:endParaRPr lang="es-ES" altLang="en-US" b="1">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2">
            <a:extLst>
              <a:ext uri="{FF2B5EF4-FFF2-40B4-BE49-F238E27FC236}">
                <a16:creationId xmlns:a16="http://schemas.microsoft.com/office/drawing/2014/main" id="{C4A8B3C5-8700-0F98-6F87-27CAB4FAEC3F}"/>
              </a:ext>
            </a:extLst>
          </p:cNvPr>
          <p:cNvSpPr>
            <a:spLocks noChangeArrowheads="1"/>
          </p:cNvSpPr>
          <p:nvPr/>
        </p:nvSpPr>
        <p:spPr bwMode="auto">
          <a:xfrm>
            <a:off x="3203575" y="1274763"/>
            <a:ext cx="39084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600" b="1">
                <a:solidFill>
                  <a:srgbClr val="000099"/>
                </a:solidFill>
              </a:rPr>
              <a:t>P.A. Douglas &amp; Associates</a:t>
            </a:r>
            <a:endParaRPr lang="en-US" altLang="en-US" sz="1600"/>
          </a:p>
        </p:txBody>
      </p:sp>
      <p:pic>
        <p:nvPicPr>
          <p:cNvPr id="12290" name="Picture 1">
            <a:extLst>
              <a:ext uri="{FF2B5EF4-FFF2-40B4-BE49-F238E27FC236}">
                <a16:creationId xmlns:a16="http://schemas.microsoft.com/office/drawing/2014/main" id="{9A3B9EC6-B162-8437-EC6C-043B27929B0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140200" y="422275"/>
            <a:ext cx="862013" cy="852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1" name="Rectangle 2">
            <a:extLst>
              <a:ext uri="{FF2B5EF4-FFF2-40B4-BE49-F238E27FC236}">
                <a16:creationId xmlns:a16="http://schemas.microsoft.com/office/drawing/2014/main" id="{EAE3D12D-8AC4-1E6E-FBEA-7B2242F44B2C}"/>
              </a:ext>
            </a:extLst>
          </p:cNvPr>
          <p:cNvSpPr>
            <a:spLocks noChangeArrowheads="1"/>
          </p:cNvSpPr>
          <p:nvPr/>
        </p:nvSpPr>
        <p:spPr bwMode="auto">
          <a:xfrm>
            <a:off x="539750" y="1773238"/>
            <a:ext cx="81915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2600" b="1" dirty="0">
                <a:solidFill>
                  <a:srgbClr val="C00000"/>
                </a:solidFill>
                <a:ea typeface="ヒラギノ角ゴ Pro W3" charset="-128"/>
              </a:rPr>
              <a:t>3. A Certified Course</a:t>
            </a:r>
          </a:p>
          <a:p>
            <a:pPr eaLnBrk="1" hangingPunct="1"/>
            <a:endParaRPr lang="en-US" altLang="en-US" sz="2800" dirty="0">
              <a:latin typeface="Calibri" panose="020F0502020204030204" pitchFamily="34" charset="0"/>
              <a:ea typeface="ヒラギノ角ゴ Pro W3" charset="-128"/>
            </a:endParaRPr>
          </a:p>
          <a:p>
            <a:pPr eaLnBrk="1" hangingPunct="1"/>
            <a:r>
              <a:rPr lang="en-US" altLang="en-US" sz="2600" dirty="0">
                <a:solidFill>
                  <a:schemeClr val="accent2"/>
                </a:solidFill>
                <a:ea typeface="ヒラギノ角ゴ Pro W3" charset="-128"/>
              </a:rPr>
              <a:t>We use the university standard; our courses are taught by qualified faculty not scripted presenters. All of our faculty members hold, as a minimum, a Masters Degree from a fully accredited university and one or more professional qualifications, (Ph.D., CMC, JD, PMP, etc.) Our faculty also have at least 12 years experience in their field of expertise. Being certified, in addition to your assistant will receive 2.2 continuing educational units (CEU’s).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a:extLst>
              <a:ext uri="{FF2B5EF4-FFF2-40B4-BE49-F238E27FC236}">
                <a16:creationId xmlns:a16="http://schemas.microsoft.com/office/drawing/2014/main" id="{9557C2E2-2A1D-DEFE-9BDB-23B7D53979EA}"/>
              </a:ext>
            </a:extLst>
          </p:cNvPr>
          <p:cNvSpPr>
            <a:spLocks noChangeArrowheads="1"/>
          </p:cNvSpPr>
          <p:nvPr/>
        </p:nvSpPr>
        <p:spPr bwMode="auto">
          <a:xfrm>
            <a:off x="3203575" y="1274763"/>
            <a:ext cx="39084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600" b="1">
                <a:solidFill>
                  <a:srgbClr val="000099"/>
                </a:solidFill>
              </a:rPr>
              <a:t>P.A. Douglas &amp; Associates</a:t>
            </a:r>
            <a:endParaRPr lang="en-US" altLang="en-US" sz="1600"/>
          </a:p>
        </p:txBody>
      </p:sp>
      <p:sp>
        <p:nvSpPr>
          <p:cNvPr id="13314" name="Rectangle 3">
            <a:extLst>
              <a:ext uri="{FF2B5EF4-FFF2-40B4-BE49-F238E27FC236}">
                <a16:creationId xmlns:a16="http://schemas.microsoft.com/office/drawing/2014/main" id="{46D4A504-0C29-E8C5-7449-C0BDDBDA939C}"/>
              </a:ext>
            </a:extLst>
          </p:cNvPr>
          <p:cNvSpPr txBox="1">
            <a:spLocks noChangeArrowheads="1"/>
          </p:cNvSpPr>
          <p:nvPr/>
        </p:nvSpPr>
        <p:spPr bwMode="auto">
          <a:xfrm>
            <a:off x="914400" y="628650"/>
            <a:ext cx="8229600" cy="547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spcBef>
                <a:spcPct val="20000"/>
              </a:spcBef>
            </a:pPr>
            <a:br>
              <a:rPr lang="en-US" altLang="en-US" sz="3200"/>
            </a:br>
            <a:br>
              <a:rPr lang="en-US" altLang="en-US" sz="2400">
                <a:solidFill>
                  <a:schemeClr val="accent2"/>
                </a:solidFill>
              </a:rPr>
            </a:br>
            <a:br>
              <a:rPr lang="en-US" altLang="en-US" sz="2400">
                <a:solidFill>
                  <a:schemeClr val="accent2"/>
                </a:solidFill>
              </a:rPr>
            </a:br>
            <a:br>
              <a:rPr lang="en-US" altLang="en-US" sz="2400">
                <a:solidFill>
                  <a:schemeClr val="accent2"/>
                </a:solidFill>
              </a:rPr>
            </a:br>
            <a:br>
              <a:rPr lang="en-US" altLang="en-US" sz="2400">
                <a:solidFill>
                  <a:schemeClr val="accent2"/>
                </a:solidFill>
              </a:rPr>
            </a:br>
            <a:endParaRPr lang="en-US" altLang="en-US" sz="3200">
              <a:solidFill>
                <a:schemeClr val="accent2"/>
              </a:solidFill>
            </a:endParaRPr>
          </a:p>
        </p:txBody>
      </p:sp>
      <p:sp>
        <p:nvSpPr>
          <p:cNvPr id="13315" name="Rectangle 2">
            <a:extLst>
              <a:ext uri="{FF2B5EF4-FFF2-40B4-BE49-F238E27FC236}">
                <a16:creationId xmlns:a16="http://schemas.microsoft.com/office/drawing/2014/main" id="{13F18E58-2C3B-AA38-834D-521EF58F0555}"/>
              </a:ext>
            </a:extLst>
          </p:cNvPr>
          <p:cNvSpPr>
            <a:spLocks noChangeArrowheads="1"/>
          </p:cNvSpPr>
          <p:nvPr/>
        </p:nvSpPr>
        <p:spPr bwMode="auto">
          <a:xfrm>
            <a:off x="622300" y="1724025"/>
            <a:ext cx="79438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sz="3200" b="1">
              <a:solidFill>
                <a:srgbClr val="C00000"/>
              </a:solidFill>
              <a:latin typeface="Calibri" panose="020F0502020204030204" pitchFamily="34" charset="0"/>
              <a:ea typeface="ヒラギノ角ゴ Pro W3" charset="-128"/>
            </a:endParaRPr>
          </a:p>
        </p:txBody>
      </p:sp>
      <p:sp>
        <p:nvSpPr>
          <p:cNvPr id="13316" name="Rectangle 3">
            <a:extLst>
              <a:ext uri="{FF2B5EF4-FFF2-40B4-BE49-F238E27FC236}">
                <a16:creationId xmlns:a16="http://schemas.microsoft.com/office/drawing/2014/main" id="{6A070C2D-3B18-C13A-CF97-20D17910BD51}"/>
              </a:ext>
            </a:extLst>
          </p:cNvPr>
          <p:cNvSpPr>
            <a:spLocks noChangeArrowheads="1"/>
          </p:cNvSpPr>
          <p:nvPr/>
        </p:nvSpPr>
        <p:spPr bwMode="auto">
          <a:xfrm>
            <a:off x="242888" y="2813050"/>
            <a:ext cx="8785225" cy="347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2200" dirty="0">
                <a:solidFill>
                  <a:srgbClr val="000099"/>
                </a:solidFill>
                <a:ea typeface="ヒラギノ角ゴ Pro W3" charset="-128"/>
              </a:rPr>
              <a:t>At P.A. Douglas we provide an all inclusive, first-class learning experience. The course fee of $2,595 includes tuition, accommodation (room &amp; taxes) breakfast each day, luncheon on day two, refreshments, comprehensive courseware package, as well as an individual password for online materials to assist your assistant after the course is over. In assessing our fee, it should be recognized that accommodation, meals and taxes are included in our fee. This represents more than $1,000.  At other courses, these costs must be incurred separately and are often more than the rates we have negotiated. </a:t>
            </a:r>
            <a:endParaRPr lang="en-US" altLang="en-US" sz="2200" dirty="0">
              <a:solidFill>
                <a:srgbClr val="422C16"/>
              </a:solidFill>
              <a:ea typeface="ヒラギノ角ゴ Pro W3" charset="-128"/>
            </a:endParaRPr>
          </a:p>
        </p:txBody>
      </p:sp>
      <p:sp>
        <p:nvSpPr>
          <p:cNvPr id="13317" name="Rectangle 3">
            <a:extLst>
              <a:ext uri="{FF2B5EF4-FFF2-40B4-BE49-F238E27FC236}">
                <a16:creationId xmlns:a16="http://schemas.microsoft.com/office/drawing/2014/main" id="{DBE992C9-E1AE-0732-EF89-C3E81F420817}"/>
              </a:ext>
            </a:extLst>
          </p:cNvPr>
          <p:cNvSpPr>
            <a:spLocks noChangeArrowheads="1"/>
          </p:cNvSpPr>
          <p:nvPr/>
        </p:nvSpPr>
        <p:spPr bwMode="auto">
          <a:xfrm>
            <a:off x="242888" y="1812925"/>
            <a:ext cx="7507287"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2600" b="1">
                <a:solidFill>
                  <a:srgbClr val="C00000"/>
                </a:solidFill>
              </a:rPr>
              <a:t>4. An all-Inclusive Package – Accommodation </a:t>
            </a:r>
          </a:p>
          <a:p>
            <a:pPr eaLnBrk="1" hangingPunct="1"/>
            <a:r>
              <a:rPr lang="en-US" altLang="en-US" sz="2600" b="1">
                <a:solidFill>
                  <a:srgbClr val="C00000"/>
                </a:solidFill>
              </a:rPr>
              <a:t>    and Meals Included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a:extLst>
              <a:ext uri="{FF2B5EF4-FFF2-40B4-BE49-F238E27FC236}">
                <a16:creationId xmlns:a16="http://schemas.microsoft.com/office/drawing/2014/main" id="{947AE537-ED0C-10FF-F6ED-86A6F0571752}"/>
              </a:ext>
            </a:extLst>
          </p:cNvPr>
          <p:cNvSpPr>
            <a:spLocks noChangeArrowheads="1"/>
          </p:cNvSpPr>
          <p:nvPr/>
        </p:nvSpPr>
        <p:spPr bwMode="auto">
          <a:xfrm>
            <a:off x="3203575" y="1274763"/>
            <a:ext cx="39084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600" b="1">
                <a:solidFill>
                  <a:srgbClr val="000099"/>
                </a:solidFill>
              </a:rPr>
              <a:t>P.A. Douglas &amp; Associates</a:t>
            </a:r>
            <a:endParaRPr lang="en-US" altLang="en-US" sz="1600"/>
          </a:p>
        </p:txBody>
      </p:sp>
      <p:sp>
        <p:nvSpPr>
          <p:cNvPr id="14338" name="Rectangle 3">
            <a:extLst>
              <a:ext uri="{FF2B5EF4-FFF2-40B4-BE49-F238E27FC236}">
                <a16:creationId xmlns:a16="http://schemas.microsoft.com/office/drawing/2014/main" id="{A7AC9346-DC3F-0EB1-1C29-79B6C1D9A5F1}"/>
              </a:ext>
            </a:extLst>
          </p:cNvPr>
          <p:cNvSpPr txBox="1">
            <a:spLocks noChangeArrowheads="1"/>
          </p:cNvSpPr>
          <p:nvPr/>
        </p:nvSpPr>
        <p:spPr bwMode="auto">
          <a:xfrm>
            <a:off x="-3997325" y="333375"/>
            <a:ext cx="8229600" cy="547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spcBef>
                <a:spcPct val="20000"/>
              </a:spcBef>
            </a:pPr>
            <a:br>
              <a:rPr lang="en-US" altLang="en-US" sz="3200"/>
            </a:br>
            <a:br>
              <a:rPr lang="en-US" altLang="en-US" sz="2400">
                <a:solidFill>
                  <a:schemeClr val="accent2"/>
                </a:solidFill>
              </a:rPr>
            </a:br>
            <a:br>
              <a:rPr lang="en-US" altLang="en-US" sz="2400">
                <a:solidFill>
                  <a:schemeClr val="accent2"/>
                </a:solidFill>
              </a:rPr>
            </a:br>
            <a:br>
              <a:rPr lang="en-US" altLang="en-US" sz="2400">
                <a:solidFill>
                  <a:schemeClr val="accent2"/>
                </a:solidFill>
              </a:rPr>
            </a:br>
            <a:br>
              <a:rPr lang="en-US" altLang="en-US" sz="2400">
                <a:solidFill>
                  <a:schemeClr val="accent2"/>
                </a:solidFill>
              </a:rPr>
            </a:br>
            <a:endParaRPr lang="en-US" altLang="en-US" sz="3200">
              <a:solidFill>
                <a:schemeClr val="accent2"/>
              </a:solidFill>
            </a:endParaRPr>
          </a:p>
        </p:txBody>
      </p:sp>
      <p:sp>
        <p:nvSpPr>
          <p:cNvPr id="14339" name="Rectangle 2">
            <a:extLst>
              <a:ext uri="{FF2B5EF4-FFF2-40B4-BE49-F238E27FC236}">
                <a16:creationId xmlns:a16="http://schemas.microsoft.com/office/drawing/2014/main" id="{A0F92465-07FB-F955-BE8C-734B1183753D}"/>
              </a:ext>
            </a:extLst>
          </p:cNvPr>
          <p:cNvSpPr>
            <a:spLocks noChangeArrowheads="1"/>
          </p:cNvSpPr>
          <p:nvPr/>
        </p:nvSpPr>
        <p:spPr bwMode="auto">
          <a:xfrm>
            <a:off x="684213" y="1741488"/>
            <a:ext cx="7827962" cy="492125"/>
          </a:xfrm>
          <a:prstGeom prst="rect">
            <a:avLst/>
          </a:prstGeom>
          <a:noFill/>
          <a:ln>
            <a:noFill/>
          </a:ln>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defRPr/>
            </a:pPr>
            <a:r>
              <a:rPr lang="en-US" altLang="en-US" sz="2600" b="1" dirty="0">
                <a:solidFill>
                  <a:srgbClr val="C00000"/>
                </a:solidFill>
                <a:latin typeface="+mj-lt"/>
                <a:ea typeface="ヒラギノ角ゴ Pro W3" charset="-128"/>
                <a:cs typeface="ヒラギノ角ゴ Pro W3" charset="-128"/>
              </a:rPr>
              <a:t>5. Highest Training Return-On-Investment</a:t>
            </a:r>
          </a:p>
        </p:txBody>
      </p:sp>
      <p:sp>
        <p:nvSpPr>
          <p:cNvPr id="14340" name="Rectangle 3">
            <a:extLst>
              <a:ext uri="{FF2B5EF4-FFF2-40B4-BE49-F238E27FC236}">
                <a16:creationId xmlns:a16="http://schemas.microsoft.com/office/drawing/2014/main" id="{75E56DB4-B50A-3122-4CB7-2160575C55B2}"/>
              </a:ext>
            </a:extLst>
          </p:cNvPr>
          <p:cNvSpPr>
            <a:spLocks noChangeArrowheads="1"/>
          </p:cNvSpPr>
          <p:nvPr/>
        </p:nvSpPr>
        <p:spPr bwMode="auto">
          <a:xfrm>
            <a:off x="688975" y="2452688"/>
            <a:ext cx="807085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2400" dirty="0">
                <a:solidFill>
                  <a:srgbClr val="000099"/>
                </a:solidFill>
                <a:ea typeface="ヒラギノ角ゴ Pro W3" charset="-128"/>
              </a:rPr>
              <a:t>We know your assistant’s time is valuable, therefore rather than endless group discussions and navel-gazing, your assistant will leave this carefully tailored, content rich program with NEW practical skills that will immediately enhance her or his management, organizational, decision-making and interpersonal skills.</a:t>
            </a:r>
            <a:br>
              <a:rPr lang="en-US" altLang="en-US" sz="2400" dirty="0">
                <a:solidFill>
                  <a:srgbClr val="000099"/>
                </a:solidFill>
                <a:ea typeface="ヒラギノ角ゴ Pro W3" charset="-128"/>
              </a:rPr>
            </a:br>
            <a:br>
              <a:rPr lang="en-US" altLang="en-US" sz="2400" dirty="0">
                <a:solidFill>
                  <a:srgbClr val="000099"/>
                </a:solidFill>
                <a:ea typeface="ヒラギノ角ゴ Pro W3" charset="-128"/>
              </a:rPr>
            </a:br>
            <a:r>
              <a:rPr lang="en-US" altLang="en-US" sz="2400" dirty="0">
                <a:solidFill>
                  <a:srgbClr val="000099"/>
                </a:solidFill>
                <a:ea typeface="ヒラギノ角ゴ Pro W3" charset="-128"/>
              </a:rPr>
              <a:t>The focus is on increasing your assistant’s value to you and your organization.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a:extLst>
              <a:ext uri="{FF2B5EF4-FFF2-40B4-BE49-F238E27FC236}">
                <a16:creationId xmlns:a16="http://schemas.microsoft.com/office/drawing/2014/main" id="{BA04BACD-508F-5659-0819-480CB0AE55D4}"/>
              </a:ext>
            </a:extLst>
          </p:cNvPr>
          <p:cNvSpPr>
            <a:spLocks noChangeArrowheads="1"/>
          </p:cNvSpPr>
          <p:nvPr/>
        </p:nvSpPr>
        <p:spPr bwMode="auto">
          <a:xfrm>
            <a:off x="3203575" y="1274763"/>
            <a:ext cx="39084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600" b="1">
                <a:solidFill>
                  <a:srgbClr val="000099"/>
                </a:solidFill>
              </a:rPr>
              <a:t>P.A. Douglas &amp; Associates</a:t>
            </a:r>
            <a:endParaRPr lang="en-US" altLang="en-US" sz="1600"/>
          </a:p>
        </p:txBody>
      </p:sp>
      <p:sp>
        <p:nvSpPr>
          <p:cNvPr id="16386" name="Rectangle 9">
            <a:extLst>
              <a:ext uri="{FF2B5EF4-FFF2-40B4-BE49-F238E27FC236}">
                <a16:creationId xmlns:a16="http://schemas.microsoft.com/office/drawing/2014/main" id="{469B7B17-8E78-711F-8B9C-A4256B6679D8}"/>
              </a:ext>
            </a:extLst>
          </p:cNvPr>
          <p:cNvSpPr>
            <a:spLocks noChangeArrowheads="1"/>
          </p:cNvSpPr>
          <p:nvPr/>
        </p:nvSpPr>
        <p:spPr bwMode="auto">
          <a:xfrm>
            <a:off x="1476375" y="1773238"/>
            <a:ext cx="6062663"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eaLnBrk="1" hangingPunct="1"/>
            <a:r>
              <a:rPr lang="en-US" altLang="en-US" sz="2800" b="1">
                <a:solidFill>
                  <a:srgbClr val="C00000"/>
                </a:solidFill>
                <a:latin typeface="Calibri" panose="020F0502020204030204" pitchFamily="34" charset="0"/>
                <a:ea typeface="ヒラギノ角ゴ Pro W3" charset="-128"/>
              </a:rPr>
              <a:t>A few comments from past participants</a:t>
            </a:r>
          </a:p>
        </p:txBody>
      </p:sp>
      <p:sp>
        <p:nvSpPr>
          <p:cNvPr id="16387" name="Rectangle 3">
            <a:extLst>
              <a:ext uri="{FF2B5EF4-FFF2-40B4-BE49-F238E27FC236}">
                <a16:creationId xmlns:a16="http://schemas.microsoft.com/office/drawing/2014/main" id="{297AB736-F74D-41A4-B310-F3D8927E0354}"/>
              </a:ext>
            </a:extLst>
          </p:cNvPr>
          <p:cNvSpPr>
            <a:spLocks noChangeArrowheads="1"/>
          </p:cNvSpPr>
          <p:nvPr/>
        </p:nvSpPr>
        <p:spPr bwMode="auto">
          <a:xfrm>
            <a:off x="539750" y="2636838"/>
            <a:ext cx="8229600" cy="347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2200" b="1" i="1">
                <a:solidFill>
                  <a:schemeClr val="accent2"/>
                </a:solidFill>
                <a:latin typeface="Calibri" panose="020F0502020204030204" pitchFamily="34" charset="0"/>
                <a:ea typeface="ヒラギノ角ゴ Pro W3" charset="-128"/>
              </a:rPr>
              <a:t>“This is the Cadillac, no, the Rolls-Royce of Administrative Professional programs. Everything about the course is first-class – the hotel, materials, meals, refreshments and above all the faculty. Paul Douglas is the BEST speaker I have ever heard – bar none. I learned so much, made wonderful new friends, relaxed and renewed my commitment to my company in superb surroundings. This course is expensive, but you get what you pay for. It meant so much to me that my boss thought I was worth the very best.”</a:t>
            </a:r>
          </a:p>
          <a:p>
            <a:pPr eaLnBrk="1" hangingPunct="1"/>
            <a:endParaRPr lang="en-US" altLang="en-US" sz="2200" b="1">
              <a:solidFill>
                <a:schemeClr val="accent2"/>
              </a:solidFill>
              <a:latin typeface="Calibri" panose="020F0502020204030204" pitchFamily="34" charset="0"/>
              <a:ea typeface="ヒラギノ角ゴ Pro W3" charset="-128"/>
            </a:endParaRPr>
          </a:p>
          <a:p>
            <a:pPr eaLnBrk="1" hangingPunct="1"/>
            <a:r>
              <a:rPr lang="en-US" altLang="en-US" sz="2200">
                <a:solidFill>
                  <a:schemeClr val="accent2"/>
                </a:solidFill>
                <a:latin typeface="Calibri" panose="020F0502020204030204" pitchFamily="34" charset="0"/>
                <a:ea typeface="ヒラギノ角ゴ Pro W3" charset="-128"/>
              </a:rPr>
              <a:t>— Lorna Whitman, Victory Co.</a:t>
            </a:r>
            <a:endParaRPr lang="en-US" altLang="en-US" sz="2200" b="1">
              <a:solidFill>
                <a:schemeClr val="accent2"/>
              </a:solidFill>
              <a:latin typeface="Calibri" panose="020F0502020204030204" pitchFamily="34" charset="0"/>
              <a:ea typeface="ヒラギノ角ゴ Pro W3" charset="-12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a:extLst>
              <a:ext uri="{FF2B5EF4-FFF2-40B4-BE49-F238E27FC236}">
                <a16:creationId xmlns:a16="http://schemas.microsoft.com/office/drawing/2014/main" id="{AF433F19-BB0F-5B68-7F87-6DDE4FCEC5E9}"/>
              </a:ext>
            </a:extLst>
          </p:cNvPr>
          <p:cNvSpPr>
            <a:spLocks noChangeArrowheads="1"/>
          </p:cNvSpPr>
          <p:nvPr/>
        </p:nvSpPr>
        <p:spPr bwMode="auto">
          <a:xfrm>
            <a:off x="3203575" y="1274763"/>
            <a:ext cx="39084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600" b="1">
                <a:solidFill>
                  <a:srgbClr val="000099"/>
                </a:solidFill>
              </a:rPr>
              <a:t>P.A. Douglas &amp; Associates</a:t>
            </a:r>
            <a:endParaRPr lang="en-US" altLang="en-US" sz="1600"/>
          </a:p>
        </p:txBody>
      </p:sp>
      <p:sp>
        <p:nvSpPr>
          <p:cNvPr id="17410" name="Rectangle 9">
            <a:extLst>
              <a:ext uri="{FF2B5EF4-FFF2-40B4-BE49-F238E27FC236}">
                <a16:creationId xmlns:a16="http://schemas.microsoft.com/office/drawing/2014/main" id="{2F5E4B37-EA4E-3675-8A85-D409A7E8176A}"/>
              </a:ext>
            </a:extLst>
          </p:cNvPr>
          <p:cNvSpPr>
            <a:spLocks noChangeArrowheads="1"/>
          </p:cNvSpPr>
          <p:nvPr/>
        </p:nvSpPr>
        <p:spPr bwMode="auto">
          <a:xfrm>
            <a:off x="1476375" y="1773238"/>
            <a:ext cx="6062663"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eaLnBrk="1" hangingPunct="1"/>
            <a:r>
              <a:rPr lang="en-US" altLang="en-US" sz="2800" b="1">
                <a:solidFill>
                  <a:srgbClr val="C00000"/>
                </a:solidFill>
                <a:latin typeface="Calibri" panose="020F0502020204030204" pitchFamily="34" charset="0"/>
                <a:ea typeface="ヒラギノ角ゴ Pro W3" charset="-128"/>
              </a:rPr>
              <a:t>A few comments from past participants</a:t>
            </a:r>
          </a:p>
        </p:txBody>
      </p:sp>
      <p:sp>
        <p:nvSpPr>
          <p:cNvPr id="17411" name="Rectangle 10">
            <a:extLst>
              <a:ext uri="{FF2B5EF4-FFF2-40B4-BE49-F238E27FC236}">
                <a16:creationId xmlns:a16="http://schemas.microsoft.com/office/drawing/2014/main" id="{2B6BAA9F-439B-FA19-F3D5-3A4B616C44D0}"/>
              </a:ext>
            </a:extLst>
          </p:cNvPr>
          <p:cNvSpPr>
            <a:spLocks noChangeArrowheads="1"/>
          </p:cNvSpPr>
          <p:nvPr/>
        </p:nvSpPr>
        <p:spPr bwMode="auto">
          <a:xfrm>
            <a:off x="454025" y="2465388"/>
            <a:ext cx="8272463" cy="397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b="1" i="1">
                <a:solidFill>
                  <a:srgbClr val="000099"/>
                </a:solidFill>
                <a:latin typeface="Calibri" panose="020F0502020204030204" pitchFamily="34" charset="0"/>
                <a:ea typeface="ヒラギノ角ゴ Pro W3" charset="-128"/>
              </a:rPr>
              <a:t>“</a:t>
            </a:r>
            <a:r>
              <a:rPr lang="en-US" altLang="ja-JP" b="1" i="1">
                <a:solidFill>
                  <a:srgbClr val="000099"/>
                </a:solidFill>
                <a:latin typeface="Calibri" panose="020F0502020204030204" pitchFamily="34" charset="0"/>
                <a:ea typeface="ヒラギノ角ゴ Pro W3" charset="-128"/>
              </a:rPr>
              <a:t>The seminar content was substantive, which I appreciated at this level of my career. The skills I learned will enable me not only to enhance my role within the agency, but also perform as a more capable liaison for my boss</a:t>
            </a:r>
            <a:r>
              <a:rPr lang="en-US" altLang="en-US" b="1" i="1">
                <a:solidFill>
                  <a:srgbClr val="000099"/>
                </a:solidFill>
                <a:latin typeface="Calibri" panose="020F0502020204030204" pitchFamily="34" charset="0"/>
                <a:ea typeface="ヒラギノ角ゴ Pro W3" charset="-128"/>
              </a:rPr>
              <a:t>”</a:t>
            </a:r>
            <a:endParaRPr lang="en-US" altLang="ja-JP" b="1" i="1">
              <a:solidFill>
                <a:srgbClr val="000099"/>
              </a:solidFill>
              <a:latin typeface="Calibri" panose="020F0502020204030204" pitchFamily="34" charset="0"/>
              <a:ea typeface="ヒラギノ角ゴ Pro W3" charset="-128"/>
            </a:endParaRPr>
          </a:p>
          <a:p>
            <a:pPr eaLnBrk="1" hangingPunct="1"/>
            <a:r>
              <a:rPr lang="en-US" altLang="en-US">
                <a:solidFill>
                  <a:srgbClr val="000099"/>
                </a:solidFill>
                <a:latin typeface="Calibri" panose="020F0502020204030204" pitchFamily="34" charset="0"/>
                <a:ea typeface="ヒラギノ角ゴ Pro W3" charset="-128"/>
              </a:rPr>
              <a:t>— Teri Lyn Perreira, Wisconsin Investment Board</a:t>
            </a:r>
          </a:p>
          <a:p>
            <a:pPr eaLnBrk="1" hangingPunct="1"/>
            <a:endParaRPr lang="en-US" altLang="en-US" i="1">
              <a:solidFill>
                <a:srgbClr val="000099"/>
              </a:solidFill>
              <a:latin typeface="Calibri" panose="020F0502020204030204" pitchFamily="34" charset="0"/>
              <a:ea typeface="ヒラギノ角ゴ Pro W3" charset="-128"/>
            </a:endParaRPr>
          </a:p>
          <a:p>
            <a:pPr eaLnBrk="1" hangingPunct="1"/>
            <a:r>
              <a:rPr lang="en-US" altLang="en-US" b="1" i="1">
                <a:solidFill>
                  <a:srgbClr val="000099"/>
                </a:solidFill>
                <a:latin typeface="Calibri" panose="020F0502020204030204" pitchFamily="34" charset="0"/>
                <a:ea typeface="ヒラギノ角ゴ Pro W3" charset="-128"/>
              </a:rPr>
              <a:t>“I enjoyed the entire experience. I would provide constructive criticism if I could think of something, however, this seminar has surpassed any and all of my expectations. I loved it!”</a:t>
            </a:r>
          </a:p>
          <a:p>
            <a:pPr eaLnBrk="1" hangingPunct="1"/>
            <a:r>
              <a:rPr lang="en-US" altLang="en-US">
                <a:solidFill>
                  <a:srgbClr val="000099"/>
                </a:solidFill>
                <a:latin typeface="Calibri" panose="020F0502020204030204" pitchFamily="34" charset="0"/>
                <a:ea typeface="ヒラギノ角ゴ Pro W3" charset="-128"/>
              </a:rPr>
              <a:t>— Georgelaine Milot, Novatel Inc.</a:t>
            </a:r>
          </a:p>
          <a:p>
            <a:pPr eaLnBrk="1" hangingPunct="1"/>
            <a:endParaRPr lang="en-US" altLang="en-US" i="1">
              <a:solidFill>
                <a:srgbClr val="000099"/>
              </a:solidFill>
              <a:latin typeface="Calibri" panose="020F0502020204030204" pitchFamily="34" charset="0"/>
              <a:ea typeface="ヒラギノ角ゴ Pro W3" charset="-128"/>
            </a:endParaRPr>
          </a:p>
          <a:p>
            <a:pPr eaLnBrk="1" hangingPunct="1"/>
            <a:r>
              <a:rPr lang="en-US" altLang="en-US" b="1" i="1">
                <a:solidFill>
                  <a:srgbClr val="000099"/>
                </a:solidFill>
                <a:latin typeface="Calibri" panose="020F0502020204030204" pitchFamily="34" charset="0"/>
                <a:ea typeface="ヒラギノ角ゴ Pro W3" charset="-128"/>
              </a:rPr>
              <a:t>“Tom Douglas is the best presenter I’ve ever seen. Clear communication, fun and uses humor. Is engaged with the audience. I would highly recommend him to others!”</a:t>
            </a:r>
          </a:p>
          <a:p>
            <a:pPr eaLnBrk="1" hangingPunct="1"/>
            <a:r>
              <a:rPr lang="en-US" altLang="en-US">
                <a:solidFill>
                  <a:srgbClr val="000099"/>
                </a:solidFill>
                <a:latin typeface="Calibri" panose="020F0502020204030204" pitchFamily="34" charset="0"/>
                <a:ea typeface="ヒラギノ角ゴ Pro W3" charset="-128"/>
              </a:rPr>
              <a:t>— Maria Turski, Marriott Hotels</a:t>
            </a:r>
          </a:p>
          <a:p>
            <a:pPr eaLnBrk="1" hangingPunct="1"/>
            <a:endParaRPr lang="en-US" altLang="en-US">
              <a:latin typeface="Calibri" panose="020F0502020204030204" pitchFamily="34" charset="0"/>
              <a:ea typeface="ヒラギノ角ゴ Pro W3" charset="-12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a:extLst>
              <a:ext uri="{FF2B5EF4-FFF2-40B4-BE49-F238E27FC236}">
                <a16:creationId xmlns:a16="http://schemas.microsoft.com/office/drawing/2014/main" id="{D764B827-087A-C6AD-126F-79F9A82B7192}"/>
              </a:ext>
            </a:extLst>
          </p:cNvPr>
          <p:cNvSpPr>
            <a:spLocks noChangeArrowheads="1"/>
          </p:cNvSpPr>
          <p:nvPr/>
        </p:nvSpPr>
        <p:spPr bwMode="auto">
          <a:xfrm>
            <a:off x="3203575" y="1274763"/>
            <a:ext cx="39084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600" b="1">
                <a:solidFill>
                  <a:srgbClr val="000099"/>
                </a:solidFill>
              </a:rPr>
              <a:t>P.A. Douglas &amp; Associates</a:t>
            </a:r>
            <a:endParaRPr lang="en-US" altLang="en-US" sz="1600"/>
          </a:p>
        </p:txBody>
      </p:sp>
      <p:sp>
        <p:nvSpPr>
          <p:cNvPr id="18434" name="Rectangle 9">
            <a:extLst>
              <a:ext uri="{FF2B5EF4-FFF2-40B4-BE49-F238E27FC236}">
                <a16:creationId xmlns:a16="http://schemas.microsoft.com/office/drawing/2014/main" id="{E59B5F42-C1C0-0B3D-FBD4-8E6596665572}"/>
              </a:ext>
            </a:extLst>
          </p:cNvPr>
          <p:cNvSpPr>
            <a:spLocks noChangeArrowheads="1"/>
          </p:cNvSpPr>
          <p:nvPr/>
        </p:nvSpPr>
        <p:spPr bwMode="auto">
          <a:xfrm>
            <a:off x="1476375" y="1773238"/>
            <a:ext cx="6062663"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eaLnBrk="1" hangingPunct="1"/>
            <a:r>
              <a:rPr lang="en-US" altLang="en-US" sz="2800" b="1">
                <a:solidFill>
                  <a:srgbClr val="C00000"/>
                </a:solidFill>
                <a:latin typeface="Calibri" panose="020F0502020204030204" pitchFamily="34" charset="0"/>
                <a:ea typeface="ヒラギノ角ゴ Pro W3" charset="-128"/>
              </a:rPr>
              <a:t>A few comments from past participants</a:t>
            </a:r>
          </a:p>
        </p:txBody>
      </p:sp>
      <p:sp>
        <p:nvSpPr>
          <p:cNvPr id="18435" name="Rectangle 3">
            <a:extLst>
              <a:ext uri="{FF2B5EF4-FFF2-40B4-BE49-F238E27FC236}">
                <a16:creationId xmlns:a16="http://schemas.microsoft.com/office/drawing/2014/main" id="{3764C0C1-B866-0D4F-D57E-6978675B3BFC}"/>
              </a:ext>
            </a:extLst>
          </p:cNvPr>
          <p:cNvSpPr>
            <a:spLocks noChangeArrowheads="1"/>
          </p:cNvSpPr>
          <p:nvPr/>
        </p:nvSpPr>
        <p:spPr bwMode="auto">
          <a:xfrm>
            <a:off x="747713" y="2705100"/>
            <a:ext cx="7854950" cy="317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2000" b="1" i="1">
                <a:solidFill>
                  <a:schemeClr val="accent2"/>
                </a:solidFill>
                <a:latin typeface="Calibri" panose="020F0502020204030204" pitchFamily="34" charset="0"/>
                <a:ea typeface="ヒラギノ角ゴ Pro W3" charset="-128"/>
              </a:rPr>
              <a:t>“Despite the length of the seminar, there was not a single boring moment. Paul Douglas uses his experiences and a wonderful sense of humor to keep the interest. The quality of the seminar itself was</a:t>
            </a:r>
          </a:p>
          <a:p>
            <a:pPr eaLnBrk="1" hangingPunct="1"/>
            <a:r>
              <a:rPr lang="en-US" altLang="en-US" sz="2000" b="1" i="1">
                <a:solidFill>
                  <a:schemeClr val="accent2"/>
                </a:solidFill>
                <a:latin typeface="Calibri" panose="020F0502020204030204" pitchFamily="34" charset="0"/>
                <a:ea typeface="ヒラギノ角ゴ Pro W3" charset="-128"/>
              </a:rPr>
              <a:t>outstanding.”</a:t>
            </a:r>
          </a:p>
          <a:p>
            <a:pPr eaLnBrk="1" hangingPunct="1"/>
            <a:r>
              <a:rPr lang="en-US" altLang="en-US" sz="2000">
                <a:solidFill>
                  <a:schemeClr val="accent2"/>
                </a:solidFill>
                <a:latin typeface="Calibri" panose="020F0502020204030204" pitchFamily="34" charset="0"/>
                <a:ea typeface="ヒラギノ角ゴ Pro W3" charset="-128"/>
              </a:rPr>
              <a:t>— Marie Lynch, Sunstrand Corporation</a:t>
            </a:r>
          </a:p>
          <a:p>
            <a:pPr eaLnBrk="1" hangingPunct="1"/>
            <a:endParaRPr lang="en-US" altLang="en-US" sz="2000" b="1">
              <a:solidFill>
                <a:schemeClr val="accent2"/>
              </a:solidFill>
              <a:latin typeface="Calibri" panose="020F0502020204030204" pitchFamily="34" charset="0"/>
              <a:ea typeface="ヒラギノ角ゴ Pro W3" charset="-128"/>
            </a:endParaRPr>
          </a:p>
          <a:p>
            <a:pPr eaLnBrk="1" hangingPunct="1"/>
            <a:r>
              <a:rPr lang="en-US" altLang="en-US" sz="2000" b="1" i="1">
                <a:solidFill>
                  <a:schemeClr val="accent2"/>
                </a:solidFill>
                <a:latin typeface="Calibri" panose="020F0502020204030204" pitchFamily="34" charset="0"/>
                <a:ea typeface="ヒラギノ角ゴ Pro W3" charset="-128"/>
              </a:rPr>
              <a:t>“Both Dr. Douglas and his son Tom have an excellent ability to captivate and keep you interested and motivated throughout the conference They gave me indispensable tools to succeed.”</a:t>
            </a:r>
          </a:p>
          <a:p>
            <a:pPr eaLnBrk="1" hangingPunct="1"/>
            <a:r>
              <a:rPr lang="en-US" altLang="en-US" sz="2000">
                <a:solidFill>
                  <a:schemeClr val="accent2"/>
                </a:solidFill>
                <a:latin typeface="Calibri" panose="020F0502020204030204" pitchFamily="34" charset="0"/>
                <a:ea typeface="ヒラギノ角ゴ Pro W3" charset="-128"/>
              </a:rPr>
              <a:t>— Suzanne Brisebois, Privy Council Office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a:extLst>
              <a:ext uri="{FF2B5EF4-FFF2-40B4-BE49-F238E27FC236}">
                <a16:creationId xmlns:a16="http://schemas.microsoft.com/office/drawing/2014/main" id="{E9B55B2E-71A2-3827-2619-7A408D19648A}"/>
              </a:ext>
            </a:extLst>
          </p:cNvPr>
          <p:cNvSpPr>
            <a:spLocks noChangeArrowheads="1"/>
          </p:cNvSpPr>
          <p:nvPr/>
        </p:nvSpPr>
        <p:spPr bwMode="auto">
          <a:xfrm>
            <a:off x="3203575" y="1274763"/>
            <a:ext cx="39084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600" b="1">
                <a:solidFill>
                  <a:srgbClr val="000099"/>
                </a:solidFill>
              </a:rPr>
              <a:t>P.A. Douglas &amp; Associates</a:t>
            </a:r>
            <a:endParaRPr lang="en-US" altLang="en-US" sz="1600"/>
          </a:p>
        </p:txBody>
      </p:sp>
      <p:sp>
        <p:nvSpPr>
          <p:cNvPr id="19458" name="Rectangle 3">
            <a:extLst>
              <a:ext uri="{FF2B5EF4-FFF2-40B4-BE49-F238E27FC236}">
                <a16:creationId xmlns:a16="http://schemas.microsoft.com/office/drawing/2014/main" id="{88EA88F5-9208-8A04-E157-837EAD1B6690}"/>
              </a:ext>
            </a:extLst>
          </p:cNvPr>
          <p:cNvSpPr>
            <a:spLocks noChangeArrowheads="1"/>
          </p:cNvSpPr>
          <p:nvPr/>
        </p:nvSpPr>
        <p:spPr bwMode="auto">
          <a:xfrm>
            <a:off x="396875" y="1700213"/>
            <a:ext cx="8653463" cy="862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2500" b="1">
                <a:solidFill>
                  <a:srgbClr val="C00000"/>
                </a:solidFill>
                <a:latin typeface="Calibri" panose="020F0502020204030204" pitchFamily="34" charset="0"/>
                <a:ea typeface="ヒラギノ角ゴ Pro W3" charset="-128"/>
              </a:rPr>
              <a:t>This course will benefit your assistant, your organization and yourself, by:</a:t>
            </a:r>
          </a:p>
        </p:txBody>
      </p:sp>
      <p:sp>
        <p:nvSpPr>
          <p:cNvPr id="19459" name="Rectangle 4">
            <a:extLst>
              <a:ext uri="{FF2B5EF4-FFF2-40B4-BE49-F238E27FC236}">
                <a16:creationId xmlns:a16="http://schemas.microsoft.com/office/drawing/2014/main" id="{6D9EBFAA-8FA8-DD5B-C920-BAF3A1FBBCB9}"/>
              </a:ext>
            </a:extLst>
          </p:cNvPr>
          <p:cNvSpPr>
            <a:spLocks noChangeArrowheads="1"/>
          </p:cNvSpPr>
          <p:nvPr/>
        </p:nvSpPr>
        <p:spPr bwMode="auto">
          <a:xfrm>
            <a:off x="773113" y="2660650"/>
            <a:ext cx="8258175" cy="363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en-US" altLang="en-US" sz="2300">
                <a:solidFill>
                  <a:srgbClr val="000099"/>
                </a:solidFill>
                <a:latin typeface="Calibri" panose="020F0502020204030204" pitchFamily="34" charset="0"/>
                <a:ea typeface="ヒラギノ角ゴ Pro W3" charset="-128"/>
              </a:rPr>
              <a:t>Enhancing </a:t>
            </a:r>
            <a:r>
              <a:rPr lang="en-US" altLang="en-US" sz="2300" b="1">
                <a:solidFill>
                  <a:srgbClr val="000099"/>
                </a:solidFill>
                <a:latin typeface="Calibri" panose="020F0502020204030204" pitchFamily="34" charset="0"/>
                <a:ea typeface="ヒラギノ角ゴ Pro W3" charset="-128"/>
              </a:rPr>
              <a:t>productivity </a:t>
            </a:r>
          </a:p>
          <a:p>
            <a:pPr eaLnBrk="1" hangingPunct="1">
              <a:buFont typeface="Arial" panose="020B0604020202020204" pitchFamily="34" charset="0"/>
              <a:buChar char="•"/>
            </a:pPr>
            <a:r>
              <a:rPr lang="en-US" altLang="en-US" sz="2300">
                <a:solidFill>
                  <a:srgbClr val="000099"/>
                </a:solidFill>
                <a:latin typeface="Calibri" panose="020F0502020204030204" pitchFamily="34" charset="0"/>
                <a:ea typeface="ヒラギノ角ゴ Pro W3" charset="-128"/>
              </a:rPr>
              <a:t>Providing your assistant with new </a:t>
            </a:r>
            <a:r>
              <a:rPr lang="en-US" altLang="en-US" sz="2300" b="1">
                <a:solidFill>
                  <a:srgbClr val="000099"/>
                </a:solidFill>
                <a:latin typeface="Calibri" panose="020F0502020204030204" pitchFamily="34" charset="0"/>
                <a:ea typeface="ヒラギノ角ゴ Pro W3" charset="-128"/>
              </a:rPr>
              <a:t>organizational skills</a:t>
            </a:r>
          </a:p>
          <a:p>
            <a:pPr eaLnBrk="1" hangingPunct="1">
              <a:buFont typeface="Arial" panose="020B0604020202020204" pitchFamily="34" charset="0"/>
              <a:buChar char="•"/>
            </a:pPr>
            <a:r>
              <a:rPr lang="en-US" altLang="en-US" sz="2300">
                <a:solidFill>
                  <a:srgbClr val="000099"/>
                </a:solidFill>
                <a:latin typeface="Calibri" panose="020F0502020204030204" pitchFamily="34" charset="0"/>
                <a:ea typeface="ヒラギノ角ゴ Pro W3" charset="-128"/>
              </a:rPr>
              <a:t>Increasing overall </a:t>
            </a:r>
            <a:r>
              <a:rPr lang="en-US" altLang="en-US" sz="2300" b="1">
                <a:solidFill>
                  <a:srgbClr val="000099"/>
                </a:solidFill>
                <a:latin typeface="Calibri" panose="020F0502020204030204" pitchFamily="34" charset="0"/>
                <a:ea typeface="ヒラギノ角ゴ Pro W3" charset="-128"/>
              </a:rPr>
              <a:t>performance and effectiveness</a:t>
            </a:r>
          </a:p>
          <a:p>
            <a:pPr eaLnBrk="1" hangingPunct="1">
              <a:buFont typeface="Arial" panose="020B0604020202020204" pitchFamily="34" charset="0"/>
              <a:buChar char="•"/>
            </a:pPr>
            <a:r>
              <a:rPr lang="en-US" altLang="en-US" sz="2300">
                <a:solidFill>
                  <a:srgbClr val="000099"/>
                </a:solidFill>
                <a:latin typeface="Calibri" panose="020F0502020204030204" pitchFamily="34" charset="0"/>
                <a:ea typeface="ヒラギノ角ゴ Pro W3" charset="-128"/>
              </a:rPr>
              <a:t>Anticipating your needs thereby </a:t>
            </a:r>
            <a:r>
              <a:rPr lang="en-US" altLang="en-US" sz="2300" b="1">
                <a:solidFill>
                  <a:srgbClr val="000099"/>
                </a:solidFill>
                <a:latin typeface="Calibri" panose="020F0502020204030204" pitchFamily="34" charset="0"/>
                <a:ea typeface="ヒラギノ角ゴ Pro W3" charset="-128"/>
              </a:rPr>
              <a:t>developing a greater partnership</a:t>
            </a:r>
          </a:p>
          <a:p>
            <a:pPr eaLnBrk="1" hangingPunct="1">
              <a:buFont typeface="Arial" panose="020B0604020202020204" pitchFamily="34" charset="0"/>
              <a:buChar char="•"/>
            </a:pPr>
            <a:r>
              <a:rPr lang="en-US" altLang="en-US" sz="2300" b="1">
                <a:solidFill>
                  <a:srgbClr val="000099"/>
                </a:solidFill>
                <a:latin typeface="Calibri" panose="020F0502020204030204" pitchFamily="34" charset="0"/>
                <a:ea typeface="ヒラギノ角ゴ Pro W3" charset="-128"/>
              </a:rPr>
              <a:t>Promoting greater teamwork </a:t>
            </a:r>
            <a:r>
              <a:rPr lang="en-US" altLang="en-US" sz="2300">
                <a:solidFill>
                  <a:srgbClr val="000099"/>
                </a:solidFill>
                <a:latin typeface="Calibri" panose="020F0502020204030204" pitchFamily="34" charset="0"/>
                <a:ea typeface="ヒラギノ角ゴ Pro W3" charset="-128"/>
              </a:rPr>
              <a:t>by </a:t>
            </a:r>
            <a:r>
              <a:rPr lang="en-US" altLang="en-US" sz="2300" b="1">
                <a:solidFill>
                  <a:srgbClr val="000099"/>
                </a:solidFill>
                <a:latin typeface="Calibri" panose="020F0502020204030204" pitchFamily="34" charset="0"/>
                <a:ea typeface="ヒラギノ角ゴ Pro W3" charset="-128"/>
              </a:rPr>
              <a:t>handling interpersonal conflicts </a:t>
            </a:r>
            <a:r>
              <a:rPr lang="en-US" altLang="en-US" sz="2300">
                <a:solidFill>
                  <a:srgbClr val="000090"/>
                </a:solidFill>
                <a:latin typeface="Calibri" panose="020F0502020204030204" pitchFamily="34" charset="0"/>
                <a:ea typeface="ヒラギノ角ゴ Pro W3" charset="-128"/>
              </a:rPr>
              <a:t>with agility and diplomacy</a:t>
            </a:r>
          </a:p>
          <a:p>
            <a:pPr eaLnBrk="1" hangingPunct="1">
              <a:buFont typeface="Arial" panose="020B0604020202020204" pitchFamily="34" charset="0"/>
              <a:buChar char="•"/>
            </a:pPr>
            <a:r>
              <a:rPr lang="en-US" altLang="en-US" sz="2300" b="1">
                <a:solidFill>
                  <a:srgbClr val="000099"/>
                </a:solidFill>
                <a:latin typeface="Calibri" panose="020F0502020204030204" pitchFamily="34" charset="0"/>
                <a:ea typeface="ヒラギノ角ゴ Pro W3" charset="-128"/>
              </a:rPr>
              <a:t>Motivating others </a:t>
            </a:r>
            <a:r>
              <a:rPr lang="en-US" altLang="en-US" sz="2300">
                <a:solidFill>
                  <a:srgbClr val="000099"/>
                </a:solidFill>
                <a:latin typeface="Calibri" panose="020F0502020204030204" pitchFamily="34" charset="0"/>
                <a:ea typeface="ヒラギノ角ゴ Pro W3" charset="-128"/>
              </a:rPr>
              <a:t>to set goals that </a:t>
            </a:r>
            <a:r>
              <a:rPr lang="en-US" altLang="en-US" sz="2300" b="1">
                <a:solidFill>
                  <a:srgbClr val="000099"/>
                </a:solidFill>
                <a:latin typeface="Calibri" panose="020F0502020204030204" pitchFamily="34" charset="0"/>
                <a:ea typeface="ヒラギノ角ゴ Pro W3" charset="-128"/>
              </a:rPr>
              <a:t>achieve greater results</a:t>
            </a:r>
          </a:p>
          <a:p>
            <a:pPr eaLnBrk="1" hangingPunct="1">
              <a:buFont typeface="Arial" panose="020B0604020202020204" pitchFamily="34" charset="0"/>
              <a:buChar char="•"/>
            </a:pPr>
            <a:r>
              <a:rPr lang="en-US" altLang="en-US" sz="2300" b="1">
                <a:solidFill>
                  <a:srgbClr val="000090"/>
                </a:solidFill>
                <a:latin typeface="Calibri" panose="020F0502020204030204" pitchFamily="34" charset="0"/>
                <a:ea typeface="ヒラギノ角ゴ Pro W3" charset="-128"/>
              </a:rPr>
              <a:t>Protecting your – the manager's time</a:t>
            </a:r>
          </a:p>
          <a:p>
            <a:pPr eaLnBrk="1" hangingPunct="1">
              <a:buFont typeface="Arial" panose="020B0604020202020204" pitchFamily="34" charset="0"/>
              <a:buChar char="•"/>
            </a:pPr>
            <a:r>
              <a:rPr lang="en-US" altLang="en-US" sz="2300" b="1">
                <a:solidFill>
                  <a:srgbClr val="000099"/>
                </a:solidFill>
                <a:latin typeface="Calibri" panose="020F0502020204030204" pitchFamily="34" charset="0"/>
                <a:ea typeface="ヒラギノ角ゴ Pro W3" charset="-128"/>
              </a:rPr>
              <a:t>increase</a:t>
            </a:r>
            <a:r>
              <a:rPr lang="en-US" altLang="en-US" sz="2300">
                <a:solidFill>
                  <a:srgbClr val="000099"/>
                </a:solidFill>
                <a:latin typeface="Calibri" panose="020F0502020204030204" pitchFamily="34" charset="0"/>
                <a:ea typeface="ヒラギノ角ゴ Pro W3" charset="-128"/>
              </a:rPr>
              <a:t> </a:t>
            </a:r>
            <a:r>
              <a:rPr lang="en-US" altLang="en-US" sz="2300" b="1">
                <a:solidFill>
                  <a:srgbClr val="000099"/>
                </a:solidFill>
                <a:latin typeface="Calibri" panose="020F0502020204030204" pitchFamily="34" charset="0"/>
                <a:ea typeface="ヒラギノ角ゴ Pro W3" charset="-128"/>
              </a:rPr>
              <a:t>job satisfaction </a:t>
            </a:r>
            <a:r>
              <a:rPr lang="en-US" altLang="en-US" sz="2300">
                <a:solidFill>
                  <a:srgbClr val="000099"/>
                </a:solidFill>
                <a:latin typeface="Calibri" panose="020F0502020204030204" pitchFamily="34" charset="0"/>
                <a:ea typeface="ヒラギノ角ゴ Pro W3" charset="-128"/>
              </a:rPr>
              <a:t>and thereby </a:t>
            </a:r>
            <a:r>
              <a:rPr lang="en-US" altLang="en-US" sz="2300" b="1">
                <a:solidFill>
                  <a:srgbClr val="000099"/>
                </a:solidFill>
                <a:latin typeface="Calibri" panose="020F0502020204030204" pitchFamily="34" charset="0"/>
                <a:ea typeface="ヒラギノ角ゴ Pro W3" charset="-128"/>
              </a:rPr>
              <a:t>employee retention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a:extLst>
              <a:ext uri="{FF2B5EF4-FFF2-40B4-BE49-F238E27FC236}">
                <a16:creationId xmlns:a16="http://schemas.microsoft.com/office/drawing/2014/main" id="{22B4E88A-1946-F984-46B6-65FDD85E116E}"/>
              </a:ext>
            </a:extLst>
          </p:cNvPr>
          <p:cNvSpPr>
            <a:spLocks noChangeArrowheads="1"/>
          </p:cNvSpPr>
          <p:nvPr/>
        </p:nvSpPr>
        <p:spPr bwMode="auto">
          <a:xfrm>
            <a:off x="477838" y="2935288"/>
            <a:ext cx="8655050" cy="2062162"/>
          </a:xfrm>
          <a:prstGeom prst="rect">
            <a:avLst/>
          </a:prstGeom>
          <a:noFill/>
          <a:ln>
            <a:noFill/>
          </a:ln>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defRPr/>
            </a:pPr>
            <a:r>
              <a:rPr lang="en-US" altLang="en-US" sz="3200" dirty="0">
                <a:solidFill>
                  <a:srgbClr val="000099"/>
                </a:solidFill>
                <a:latin typeface="+mj-lt"/>
                <a:ea typeface="ヒラギノ角ゴ Pro W3" charset="-128"/>
                <a:cs typeface="ヒラギノ角ゴ Pro W3" charset="-128"/>
              </a:rPr>
              <a:t>Specifically at </a:t>
            </a:r>
            <a:r>
              <a:rPr lang="en-US" altLang="en-US" sz="3200" b="1" dirty="0">
                <a:solidFill>
                  <a:srgbClr val="000099"/>
                </a:solidFill>
                <a:latin typeface="+mj-lt"/>
                <a:ea typeface="ヒラギノ角ゴ Pro W3" charset="-128"/>
                <a:cs typeface="ヒラギノ角ゴ Pro W3" charset="-128"/>
              </a:rPr>
              <a:t>The Influential Assistant: </a:t>
            </a:r>
          </a:p>
          <a:p>
            <a:pPr eaLnBrk="1" hangingPunct="1">
              <a:defRPr/>
            </a:pPr>
            <a:r>
              <a:rPr lang="en-US" altLang="en-US" sz="3200" b="1" dirty="0">
                <a:solidFill>
                  <a:srgbClr val="000099"/>
                </a:solidFill>
                <a:latin typeface="+mj-lt"/>
                <a:ea typeface="ヒラギノ角ゴ Pro W3" charset="-128"/>
                <a:cs typeface="ヒラギノ角ゴ Pro W3" charset="-128"/>
              </a:rPr>
              <a:t>The 50</a:t>
            </a:r>
            <a:r>
              <a:rPr lang="en-US" altLang="en-US" sz="3200" b="1" baseline="30000" dirty="0">
                <a:solidFill>
                  <a:srgbClr val="000099"/>
                </a:solidFill>
                <a:latin typeface="+mj-lt"/>
                <a:ea typeface="ヒラギノ角ゴ Pro W3" charset="-128"/>
                <a:cs typeface="ヒラギノ角ゴ Pro W3" charset="-128"/>
              </a:rPr>
              <a:t>th</a:t>
            </a:r>
            <a:r>
              <a:rPr lang="en-US" altLang="en-US" sz="3200" b="1" dirty="0">
                <a:solidFill>
                  <a:srgbClr val="000099"/>
                </a:solidFill>
                <a:latin typeface="+mj-lt"/>
                <a:ea typeface="ヒラギノ角ゴ Pro W3" charset="-128"/>
                <a:cs typeface="ヒラギノ角ゴ Pro W3" charset="-128"/>
              </a:rPr>
              <a:t> Annual Administrative Professionals Course</a:t>
            </a:r>
            <a:r>
              <a:rPr lang="en-US" altLang="en-US" sz="3200" dirty="0">
                <a:solidFill>
                  <a:srgbClr val="000099"/>
                </a:solidFill>
                <a:latin typeface="+mj-lt"/>
                <a:ea typeface="ヒラギノ角ゴ Pro W3" charset="-128"/>
                <a:cs typeface="ヒラギノ角ゴ Pro W3" charset="-128"/>
              </a:rPr>
              <a:t> your assistant with develop two essential sets of skills: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a:extLst>
              <a:ext uri="{FF2B5EF4-FFF2-40B4-BE49-F238E27FC236}">
                <a16:creationId xmlns:a16="http://schemas.microsoft.com/office/drawing/2014/main" id="{7E401371-8763-5D43-2097-5A4F1F263C5F}"/>
              </a:ext>
            </a:extLst>
          </p:cNvPr>
          <p:cNvSpPr>
            <a:spLocks noChangeArrowheads="1"/>
          </p:cNvSpPr>
          <p:nvPr/>
        </p:nvSpPr>
        <p:spPr bwMode="auto">
          <a:xfrm>
            <a:off x="3203575" y="1274763"/>
            <a:ext cx="39084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600" b="1">
                <a:solidFill>
                  <a:srgbClr val="000099"/>
                </a:solidFill>
              </a:rPr>
              <a:t>P.A. Douglas &amp; Associates</a:t>
            </a:r>
            <a:endParaRPr lang="en-US" altLang="en-US" sz="1600"/>
          </a:p>
        </p:txBody>
      </p:sp>
      <p:sp>
        <p:nvSpPr>
          <p:cNvPr id="21506" name="Rectangle 3">
            <a:extLst>
              <a:ext uri="{FF2B5EF4-FFF2-40B4-BE49-F238E27FC236}">
                <a16:creationId xmlns:a16="http://schemas.microsoft.com/office/drawing/2014/main" id="{87C9BBCC-0523-6DCE-C3CA-7BEDA1384AB4}"/>
              </a:ext>
            </a:extLst>
          </p:cNvPr>
          <p:cNvSpPr>
            <a:spLocks noChangeArrowheads="1"/>
          </p:cNvSpPr>
          <p:nvPr/>
        </p:nvSpPr>
        <p:spPr bwMode="auto">
          <a:xfrm>
            <a:off x="488950" y="6005513"/>
            <a:ext cx="8655050"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2200" b="1">
                <a:solidFill>
                  <a:srgbClr val="C00000"/>
                </a:solidFill>
                <a:latin typeface="Calibri" panose="020F0502020204030204" pitchFamily="34" charset="0"/>
                <a:ea typeface="ヒラギノ角ゴ Pro W3" charset="-128"/>
              </a:rPr>
              <a:t>This course will benefit your assistant, your organization and yourself:</a:t>
            </a:r>
          </a:p>
        </p:txBody>
      </p:sp>
      <p:sp>
        <p:nvSpPr>
          <p:cNvPr id="21507" name="Rectangle 3">
            <a:extLst>
              <a:ext uri="{FF2B5EF4-FFF2-40B4-BE49-F238E27FC236}">
                <a16:creationId xmlns:a16="http://schemas.microsoft.com/office/drawing/2014/main" id="{7DADE8BC-7D77-8722-85EB-6CEC87B48AF7}"/>
              </a:ext>
            </a:extLst>
          </p:cNvPr>
          <p:cNvSpPr>
            <a:spLocks noChangeArrowheads="1"/>
          </p:cNvSpPr>
          <p:nvPr/>
        </p:nvSpPr>
        <p:spPr bwMode="auto">
          <a:xfrm>
            <a:off x="503238" y="1974850"/>
            <a:ext cx="8240712" cy="186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900" b="1">
                <a:solidFill>
                  <a:schemeClr val="accent2"/>
                </a:solidFill>
                <a:latin typeface="Calibri" panose="020F0502020204030204" pitchFamily="34" charset="0"/>
                <a:ea typeface="ヒラギノ角ゴ Pro W3" charset="-128"/>
              </a:rPr>
              <a:t>The most frustrating limitations placed upon your administrative professional has little to do with her or his technical abilities; rather the most trying aspects of their work often involves dealing with people. To be really effective in dealing with others, thereby maintaining the professional environment your office requires, your assistant must develop the ability to:</a:t>
            </a:r>
          </a:p>
          <a:p>
            <a:pPr eaLnBrk="1" hangingPunct="1"/>
            <a:r>
              <a:rPr lang="en-US" altLang="en-US" sz="1900" b="1">
                <a:solidFill>
                  <a:schemeClr val="accent2"/>
                </a:solidFill>
                <a:latin typeface="Calibri" panose="020F0502020204030204" pitchFamily="34" charset="0"/>
                <a:ea typeface="ヒラギノ角ゴ Pro W3" charset="-128"/>
              </a:rPr>
              <a:t> </a:t>
            </a:r>
            <a:r>
              <a:rPr lang="en-US" altLang="en-US" sz="2000">
                <a:latin typeface="Calibri" panose="020F0502020204030204" pitchFamily="34" charset="0"/>
                <a:ea typeface="ヒラギノ角ゴ Pro W3" charset="-128"/>
              </a:rPr>
              <a:t>	</a:t>
            </a:r>
          </a:p>
        </p:txBody>
      </p:sp>
      <p:sp>
        <p:nvSpPr>
          <p:cNvPr id="21508" name="Rectangle 2">
            <a:extLst>
              <a:ext uri="{FF2B5EF4-FFF2-40B4-BE49-F238E27FC236}">
                <a16:creationId xmlns:a16="http://schemas.microsoft.com/office/drawing/2014/main" id="{9E35E6B8-A9B7-0B26-CE97-4C08D5B35897}"/>
              </a:ext>
            </a:extLst>
          </p:cNvPr>
          <p:cNvSpPr>
            <a:spLocks noChangeArrowheads="1"/>
          </p:cNvSpPr>
          <p:nvPr/>
        </p:nvSpPr>
        <p:spPr bwMode="auto">
          <a:xfrm>
            <a:off x="984250" y="3613150"/>
            <a:ext cx="77470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en-US" altLang="en-US" b="1" i="1">
                <a:solidFill>
                  <a:schemeClr val="accent2"/>
                </a:solidFill>
                <a:latin typeface="Calibri" panose="020F0502020204030204" pitchFamily="34" charset="0"/>
                <a:ea typeface="ヒラギノ角ゴ Pro W3" charset="-128"/>
              </a:rPr>
              <a:t>Establish greater trust and rapport with others</a:t>
            </a:r>
          </a:p>
          <a:p>
            <a:pPr eaLnBrk="1" hangingPunct="1">
              <a:buFont typeface="Arial" panose="020B0604020202020204" pitchFamily="34" charset="0"/>
              <a:buChar char="•"/>
            </a:pPr>
            <a:r>
              <a:rPr lang="en-US" altLang="en-US" b="1" i="1">
                <a:solidFill>
                  <a:schemeClr val="accent2"/>
                </a:solidFill>
                <a:latin typeface="Calibri" panose="020F0502020204030204" pitchFamily="34" charset="0"/>
                <a:ea typeface="ヒラギノ角ゴ Pro W3" charset="-128"/>
              </a:rPr>
              <a:t>Achieve greater team synergy and effectiveness</a:t>
            </a:r>
          </a:p>
          <a:p>
            <a:pPr eaLnBrk="1" hangingPunct="1">
              <a:buFont typeface="Arial" panose="020B0604020202020204" pitchFamily="34" charset="0"/>
              <a:buChar char="•"/>
            </a:pPr>
            <a:r>
              <a:rPr lang="en-US" altLang="en-US" b="1" i="1">
                <a:solidFill>
                  <a:schemeClr val="accent2"/>
                </a:solidFill>
                <a:latin typeface="Calibri" panose="020F0502020204030204" pitchFamily="34" charset="0"/>
                <a:ea typeface="ヒラギノ角ゴ Pro W3" charset="-128"/>
              </a:rPr>
              <a:t>Inspire juniors to take initiative</a:t>
            </a:r>
          </a:p>
          <a:p>
            <a:pPr eaLnBrk="1" hangingPunct="1">
              <a:buFont typeface="Arial" panose="020B0604020202020204" pitchFamily="34" charset="0"/>
              <a:buChar char="•"/>
            </a:pPr>
            <a:r>
              <a:rPr lang="en-US" altLang="en-US" b="1" i="1">
                <a:solidFill>
                  <a:schemeClr val="accent2"/>
                </a:solidFill>
                <a:latin typeface="Calibri" panose="020F0502020204030204" pitchFamily="34" charset="0"/>
                <a:ea typeface="ヒラギノ角ゴ Pro W3" charset="-128"/>
              </a:rPr>
              <a:t>Cope with different and sometimes difficult people</a:t>
            </a:r>
          </a:p>
          <a:p>
            <a:pPr eaLnBrk="1" hangingPunct="1">
              <a:buFont typeface="Arial" panose="020B0604020202020204" pitchFamily="34" charset="0"/>
              <a:buChar char="•"/>
            </a:pPr>
            <a:r>
              <a:rPr lang="en-US" altLang="en-US" b="1" i="1">
                <a:solidFill>
                  <a:schemeClr val="accent2"/>
                </a:solidFill>
                <a:latin typeface="Calibri" panose="020F0502020204030204" pitchFamily="34" charset="0"/>
                <a:ea typeface="ヒラギノ角ゴ Pro W3" charset="-128"/>
              </a:rPr>
              <a:t>Deal effectively with negativity in the work place</a:t>
            </a:r>
          </a:p>
          <a:p>
            <a:pPr eaLnBrk="1" hangingPunct="1">
              <a:buFont typeface="Arial" panose="020B0604020202020204" pitchFamily="34" charset="0"/>
              <a:buChar char="•"/>
            </a:pPr>
            <a:r>
              <a:rPr lang="en-US" altLang="en-US" b="1" i="1">
                <a:solidFill>
                  <a:schemeClr val="accent2"/>
                </a:solidFill>
                <a:latin typeface="Calibri" panose="020F0502020204030204" pitchFamily="34" charset="0"/>
                <a:ea typeface="ヒラギノ角ゴ Pro W3" charset="-128"/>
              </a:rPr>
              <a:t>Become a more effective team leader</a:t>
            </a:r>
          </a:p>
          <a:p>
            <a:pPr eaLnBrk="1" hangingPunct="1">
              <a:buFont typeface="Arial" panose="020B0604020202020204" pitchFamily="34" charset="0"/>
              <a:buChar char="•"/>
            </a:pPr>
            <a:r>
              <a:rPr lang="en-US" altLang="en-US" b="1" i="1">
                <a:solidFill>
                  <a:schemeClr val="accent2"/>
                </a:solidFill>
                <a:latin typeface="Calibri" panose="020F0502020204030204" pitchFamily="34" charset="0"/>
                <a:ea typeface="ヒラギノ角ゴ Pro W3" charset="-128"/>
              </a:rPr>
              <a:t>Learn to proactively deal with conflict</a:t>
            </a:r>
          </a:p>
          <a:p>
            <a:pPr eaLnBrk="1" hangingPunct="1">
              <a:buFont typeface="Arial" panose="020B0604020202020204" pitchFamily="34" charset="0"/>
              <a:buChar char="•"/>
            </a:pPr>
            <a:r>
              <a:rPr lang="en-US" altLang="en-US" b="1" i="1">
                <a:solidFill>
                  <a:schemeClr val="accent2"/>
                </a:solidFill>
                <a:latin typeface="Calibri" panose="020F0502020204030204" pitchFamily="34" charset="0"/>
                <a:ea typeface="ヒラギノ角ゴ Pro W3" charset="-128"/>
              </a:rPr>
              <a:t>Deal with interpersonal problems that threaten team cohesiveness</a:t>
            </a:r>
            <a:r>
              <a:rPr lang="en-US" altLang="en-US" b="1" i="1">
                <a:latin typeface="Calibri" panose="020F0502020204030204" pitchFamily="34" charset="0"/>
                <a:ea typeface="ヒラギノ角ゴ Pro W3" charset="-128"/>
              </a:rPr>
              <a:t>	</a:t>
            </a:r>
          </a:p>
        </p:txBody>
      </p:sp>
      <p:sp>
        <p:nvSpPr>
          <p:cNvPr id="21509" name="Rectangle 1">
            <a:extLst>
              <a:ext uri="{FF2B5EF4-FFF2-40B4-BE49-F238E27FC236}">
                <a16:creationId xmlns:a16="http://schemas.microsoft.com/office/drawing/2014/main" id="{4786DC10-E040-40C7-5F41-532923FE6DDC}"/>
              </a:ext>
            </a:extLst>
          </p:cNvPr>
          <p:cNvSpPr>
            <a:spLocks noChangeArrowheads="1"/>
          </p:cNvSpPr>
          <p:nvPr/>
        </p:nvSpPr>
        <p:spPr bwMode="auto">
          <a:xfrm>
            <a:off x="484188" y="1614488"/>
            <a:ext cx="2082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b="1">
                <a:solidFill>
                  <a:srgbClr val="C00000"/>
                </a:solidFill>
              </a:rPr>
              <a:t>The People Skills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a:extLst>
              <a:ext uri="{FF2B5EF4-FFF2-40B4-BE49-F238E27FC236}">
                <a16:creationId xmlns:a16="http://schemas.microsoft.com/office/drawing/2014/main" id="{6E1889F5-48E6-EBAF-33BE-0598D89FCFEF}"/>
              </a:ext>
            </a:extLst>
          </p:cNvPr>
          <p:cNvSpPr>
            <a:spLocks noChangeArrowheads="1"/>
          </p:cNvSpPr>
          <p:nvPr/>
        </p:nvSpPr>
        <p:spPr bwMode="auto">
          <a:xfrm>
            <a:off x="3203575" y="1274763"/>
            <a:ext cx="39084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600" b="1">
                <a:solidFill>
                  <a:srgbClr val="000099"/>
                </a:solidFill>
              </a:rPr>
              <a:t>P.A. Douglas &amp; Associates</a:t>
            </a:r>
            <a:endParaRPr lang="en-US" altLang="en-US" sz="1600"/>
          </a:p>
        </p:txBody>
      </p:sp>
      <p:sp>
        <p:nvSpPr>
          <p:cNvPr id="22530" name="Rectangle 3">
            <a:extLst>
              <a:ext uri="{FF2B5EF4-FFF2-40B4-BE49-F238E27FC236}">
                <a16:creationId xmlns:a16="http://schemas.microsoft.com/office/drawing/2014/main" id="{0F002525-4BC7-099D-D5FD-66A8D28D2C4C}"/>
              </a:ext>
            </a:extLst>
          </p:cNvPr>
          <p:cNvSpPr>
            <a:spLocks noChangeArrowheads="1"/>
          </p:cNvSpPr>
          <p:nvPr/>
        </p:nvSpPr>
        <p:spPr bwMode="auto">
          <a:xfrm>
            <a:off x="539750" y="1844675"/>
            <a:ext cx="8240713" cy="4308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2200" b="1" dirty="0">
                <a:solidFill>
                  <a:srgbClr val="C00000"/>
                </a:solidFill>
                <a:latin typeface="Calibri" panose="020F0502020204030204" pitchFamily="34" charset="0"/>
                <a:ea typeface="ヒラギノ角ゴ Pro W3" charset="-128"/>
              </a:rPr>
              <a:t>The Self-Management Skills</a:t>
            </a:r>
          </a:p>
          <a:p>
            <a:pPr eaLnBrk="1" hangingPunct="1"/>
            <a:r>
              <a:rPr lang="en-US" altLang="en-US" b="1" dirty="0">
                <a:solidFill>
                  <a:schemeClr val="accent2"/>
                </a:solidFill>
                <a:latin typeface="Calibri" panose="020F0502020204030204" pitchFamily="34" charset="0"/>
                <a:ea typeface="ヒラギノ角ゴ Pro W3" charset="-128"/>
              </a:rPr>
              <a:t>Success as an administrative professional is dependent on a number of self- management skills. By improving your assistant’s skills at managing projects, priorities and deadlines more effectively, while deflecting job-related stress, and developing your memory and concentration; he or she will gain a deeper sense of satisfaction and accomplishment. Specifically, at the 50</a:t>
            </a:r>
            <a:r>
              <a:rPr lang="en-US" altLang="en-US" b="1" baseline="30000" dirty="0">
                <a:solidFill>
                  <a:schemeClr val="accent2"/>
                </a:solidFill>
                <a:latin typeface="Calibri" panose="020F0502020204030204" pitchFamily="34" charset="0"/>
                <a:ea typeface="ヒラギノ角ゴ Pro W3" charset="-128"/>
              </a:rPr>
              <a:t>th</a:t>
            </a:r>
            <a:r>
              <a:rPr lang="en-US" altLang="en-US" b="1" dirty="0">
                <a:solidFill>
                  <a:schemeClr val="accent2"/>
                </a:solidFill>
                <a:latin typeface="Calibri" panose="020F0502020204030204" pitchFamily="34" charset="0"/>
                <a:ea typeface="ヒラギノ角ゴ Pro W3" charset="-128"/>
              </a:rPr>
              <a:t> Annual Administrative Professionals Course, your assistant will learn how to: </a:t>
            </a:r>
          </a:p>
          <a:p>
            <a:pPr eaLnBrk="1" hangingPunct="1"/>
            <a:endParaRPr lang="en-US" altLang="en-US" dirty="0">
              <a:solidFill>
                <a:schemeClr val="accent2"/>
              </a:solidFill>
              <a:latin typeface="Calibri" panose="020F0502020204030204" pitchFamily="34" charset="0"/>
              <a:ea typeface="ヒラギノ角ゴ Pro W3" charset="-128"/>
            </a:endParaRPr>
          </a:p>
          <a:p>
            <a:pPr eaLnBrk="1" hangingPunct="1">
              <a:buFont typeface="Arial" panose="020B0604020202020204" pitchFamily="34" charset="0"/>
              <a:buChar char="•"/>
            </a:pPr>
            <a:r>
              <a:rPr lang="en-US" altLang="en-US" b="1" i="1" dirty="0">
                <a:solidFill>
                  <a:schemeClr val="accent2"/>
                </a:solidFill>
                <a:latin typeface="Calibri" panose="020F0502020204030204" pitchFamily="34" charset="0"/>
                <a:ea typeface="ヒラギノ角ゴ Pro W3" charset="-128"/>
              </a:rPr>
              <a:t>Apply best practices for effectively prioritizing time and activities</a:t>
            </a:r>
          </a:p>
          <a:p>
            <a:pPr eaLnBrk="1" hangingPunct="1">
              <a:buFont typeface="Arial" panose="020B0604020202020204" pitchFamily="34" charset="0"/>
              <a:buChar char="•"/>
            </a:pPr>
            <a:r>
              <a:rPr lang="en-US" altLang="en-US" b="1" i="1" dirty="0">
                <a:solidFill>
                  <a:schemeClr val="accent2"/>
                </a:solidFill>
                <a:latin typeface="Calibri" panose="020F0502020204030204" pitchFamily="34" charset="0"/>
                <a:ea typeface="ヒラギノ角ゴ Pro W3" charset="-128"/>
              </a:rPr>
              <a:t>Better juggle people, paper, projects and priorities</a:t>
            </a:r>
          </a:p>
          <a:p>
            <a:pPr eaLnBrk="1" hangingPunct="1">
              <a:buFont typeface="Arial" panose="020B0604020202020204" pitchFamily="34" charset="0"/>
              <a:buChar char="•"/>
            </a:pPr>
            <a:r>
              <a:rPr lang="en-US" altLang="en-US" b="1" i="1" dirty="0">
                <a:solidFill>
                  <a:schemeClr val="accent2"/>
                </a:solidFill>
                <a:latin typeface="Calibri" panose="020F0502020204030204" pitchFamily="34" charset="0"/>
                <a:ea typeface="ヒラギノ角ゴ Pro W3" charset="-128"/>
              </a:rPr>
              <a:t>Protect your – the boss’s time</a:t>
            </a:r>
          </a:p>
          <a:p>
            <a:pPr eaLnBrk="1" hangingPunct="1">
              <a:buFont typeface="Arial" panose="020B0604020202020204" pitchFamily="34" charset="0"/>
              <a:buChar char="•"/>
            </a:pPr>
            <a:r>
              <a:rPr lang="en-US" altLang="en-US" b="1" i="1" dirty="0">
                <a:solidFill>
                  <a:schemeClr val="accent2"/>
                </a:solidFill>
                <a:latin typeface="Calibri" panose="020F0502020204030204" pitchFamily="34" charset="0"/>
                <a:ea typeface="ヒラギノ角ゴ Pro W3" charset="-128"/>
              </a:rPr>
              <a:t>Develop strategies for preventing, reducing, and managing stress</a:t>
            </a:r>
          </a:p>
          <a:p>
            <a:pPr eaLnBrk="1" hangingPunct="1">
              <a:buFont typeface="Arial" panose="020B0604020202020204" pitchFamily="34" charset="0"/>
              <a:buChar char="•"/>
            </a:pPr>
            <a:r>
              <a:rPr lang="en-US" altLang="en-US" b="1" i="1" dirty="0">
                <a:solidFill>
                  <a:schemeClr val="accent2"/>
                </a:solidFill>
                <a:latin typeface="Calibri" panose="020F0502020204030204" pitchFamily="34" charset="0"/>
                <a:ea typeface="ヒラギノ角ゴ Pro W3" charset="-128"/>
              </a:rPr>
              <a:t>Anticipate and deal proactively with the boss’s needs</a:t>
            </a:r>
          </a:p>
          <a:p>
            <a:pPr eaLnBrk="1" hangingPunct="1">
              <a:buFont typeface="Arial" panose="020B0604020202020204" pitchFamily="34" charset="0"/>
              <a:buChar char="•"/>
            </a:pPr>
            <a:r>
              <a:rPr lang="en-US" altLang="en-US" b="1" i="1" dirty="0">
                <a:solidFill>
                  <a:schemeClr val="accent2"/>
                </a:solidFill>
                <a:latin typeface="Calibri" panose="020F0502020204030204" pitchFamily="34" charset="0"/>
                <a:ea typeface="ヒラギノ角ゴ Pro W3" charset="-128"/>
              </a:rPr>
              <a:t>Enhance your ability to act more proactively and with greater independence</a:t>
            </a:r>
          </a:p>
          <a:p>
            <a:pPr eaLnBrk="1" hangingPunct="1">
              <a:buFont typeface="Arial" panose="020B0604020202020204" pitchFamily="34" charset="0"/>
              <a:buChar char="•"/>
            </a:pPr>
            <a:r>
              <a:rPr lang="en-US" altLang="en-US" b="1" i="1" dirty="0">
                <a:solidFill>
                  <a:schemeClr val="accent2"/>
                </a:solidFill>
                <a:latin typeface="Calibri" panose="020F0502020204030204" pitchFamily="34" charset="0"/>
                <a:ea typeface="ヒラギノ角ゴ Pro W3" charset="-128"/>
              </a:rPr>
              <a:t>Recognize and eliminate boss/assistant problems </a:t>
            </a:r>
            <a:r>
              <a:rPr lang="en-US" altLang="en-US" dirty="0">
                <a:solidFill>
                  <a:schemeClr val="accent2"/>
                </a:solidFill>
                <a:latin typeface="Calibri" panose="020F0502020204030204" pitchFamily="34" charset="0"/>
                <a:ea typeface="ヒラギノ角ゴ Pro W3" charset="-128"/>
              </a:rPr>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2">
            <a:extLst>
              <a:ext uri="{FF2B5EF4-FFF2-40B4-BE49-F238E27FC236}">
                <a16:creationId xmlns:a16="http://schemas.microsoft.com/office/drawing/2014/main" id="{1BFBC2BE-EADB-8D7D-A758-DC5D86197F0D}"/>
              </a:ext>
            </a:extLst>
          </p:cNvPr>
          <p:cNvSpPr>
            <a:spLocks noChangeArrowheads="1"/>
          </p:cNvSpPr>
          <p:nvPr/>
        </p:nvSpPr>
        <p:spPr bwMode="auto">
          <a:xfrm>
            <a:off x="3203575" y="1274763"/>
            <a:ext cx="39084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600" b="1">
                <a:solidFill>
                  <a:srgbClr val="000099"/>
                </a:solidFill>
              </a:rPr>
              <a:t>P.A. Douglas &amp; Associates</a:t>
            </a:r>
            <a:endParaRPr lang="en-US" altLang="en-US" sz="1600"/>
          </a:p>
        </p:txBody>
      </p:sp>
      <p:sp>
        <p:nvSpPr>
          <p:cNvPr id="4098" name="Rectangle 3">
            <a:extLst>
              <a:ext uri="{FF2B5EF4-FFF2-40B4-BE49-F238E27FC236}">
                <a16:creationId xmlns:a16="http://schemas.microsoft.com/office/drawing/2014/main" id="{16F4400F-4214-5016-0F52-70C5137BF00D}"/>
              </a:ext>
            </a:extLst>
          </p:cNvPr>
          <p:cNvSpPr txBox="1">
            <a:spLocks noChangeArrowheads="1"/>
          </p:cNvSpPr>
          <p:nvPr/>
        </p:nvSpPr>
        <p:spPr bwMode="auto">
          <a:xfrm>
            <a:off x="914400" y="549275"/>
            <a:ext cx="8229600" cy="547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spcBef>
                <a:spcPct val="20000"/>
              </a:spcBef>
            </a:pPr>
            <a:br>
              <a:rPr lang="en-US" altLang="en-US" sz="3200"/>
            </a:br>
            <a:br>
              <a:rPr lang="en-US" altLang="en-US" sz="2400">
                <a:solidFill>
                  <a:schemeClr val="accent2"/>
                </a:solidFill>
              </a:rPr>
            </a:br>
            <a:br>
              <a:rPr lang="en-US" altLang="en-US" sz="2400">
                <a:solidFill>
                  <a:schemeClr val="accent2"/>
                </a:solidFill>
              </a:rPr>
            </a:br>
            <a:br>
              <a:rPr lang="en-US" altLang="en-US" sz="2400">
                <a:solidFill>
                  <a:schemeClr val="accent2"/>
                </a:solidFill>
              </a:rPr>
            </a:br>
            <a:br>
              <a:rPr lang="en-US" altLang="en-US" sz="2400">
                <a:solidFill>
                  <a:schemeClr val="accent2"/>
                </a:solidFill>
              </a:rPr>
            </a:br>
            <a:endParaRPr lang="en-US" altLang="en-US" sz="3200">
              <a:solidFill>
                <a:schemeClr val="accent2"/>
              </a:solidFill>
            </a:endParaRPr>
          </a:p>
        </p:txBody>
      </p:sp>
      <p:sp>
        <p:nvSpPr>
          <p:cNvPr id="4099" name="Content Placeholder 2">
            <a:extLst>
              <a:ext uri="{FF2B5EF4-FFF2-40B4-BE49-F238E27FC236}">
                <a16:creationId xmlns:a16="http://schemas.microsoft.com/office/drawing/2014/main" id="{CD5D475B-7909-F84A-F23D-2EC2D20DF238}"/>
              </a:ext>
            </a:extLst>
          </p:cNvPr>
          <p:cNvSpPr>
            <a:spLocks noGrp="1"/>
          </p:cNvSpPr>
          <p:nvPr>
            <p:ph idx="4294967295"/>
          </p:nvPr>
        </p:nvSpPr>
        <p:spPr bwMode="auto">
          <a:xfrm>
            <a:off x="611188" y="1990725"/>
            <a:ext cx="8229600" cy="45259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FontTx/>
              <a:buNone/>
            </a:pPr>
            <a:r>
              <a:rPr lang="en-US" altLang="en-US">
                <a:solidFill>
                  <a:schemeClr val="accent2"/>
                </a:solidFill>
                <a:ea typeface="ＭＳ Ｐゴシック" panose="020B0600070205080204" pitchFamily="34" charset="-128"/>
              </a:rPr>
              <a:t>Much is expected of your assistant today. Good organization, management and people skills are no longer an option -- they are an imperative. At this comprehensive program, your assistant will participate in a significant learning experience with others who share the same responsibilities and face the same challenges.</a:t>
            </a:r>
            <a:endParaRPr lang="en-US" altLang="en-US">
              <a:ea typeface="ＭＳ Ｐゴシック" panose="020B0600070205080204" pitchFamily="34" charset="-12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3" name="Picture 2">
            <a:extLst>
              <a:ext uri="{FF2B5EF4-FFF2-40B4-BE49-F238E27FC236}">
                <a16:creationId xmlns:a16="http://schemas.microsoft.com/office/drawing/2014/main" id="{6D2709DA-6282-AA9A-BB79-2F29252C1F0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11188" y="2060575"/>
            <a:ext cx="2338387" cy="31178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23554" name="Rectangle 3">
            <a:extLst>
              <a:ext uri="{FF2B5EF4-FFF2-40B4-BE49-F238E27FC236}">
                <a16:creationId xmlns:a16="http://schemas.microsoft.com/office/drawing/2014/main" id="{469941E9-B1E5-ABA2-4BE0-F186FA10333C}"/>
              </a:ext>
            </a:extLst>
          </p:cNvPr>
          <p:cNvSpPr>
            <a:spLocks noChangeArrowheads="1"/>
          </p:cNvSpPr>
          <p:nvPr/>
        </p:nvSpPr>
        <p:spPr bwMode="auto">
          <a:xfrm>
            <a:off x="5940425" y="5802313"/>
            <a:ext cx="252253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b="1">
                <a:solidFill>
                  <a:schemeClr val="accent2"/>
                </a:solidFill>
              </a:rPr>
              <a:t>Paul A. Douglas Ph.D</a:t>
            </a:r>
          </a:p>
          <a:p>
            <a:pPr eaLnBrk="1" hangingPunct="1"/>
            <a:r>
              <a:rPr lang="en-US" altLang="en-US" b="1">
                <a:solidFill>
                  <a:schemeClr val="accent2"/>
                </a:solidFill>
              </a:rPr>
              <a:t>President</a:t>
            </a:r>
            <a:endParaRPr lang="en-US" altLang="en-US"/>
          </a:p>
        </p:txBody>
      </p:sp>
      <p:sp>
        <p:nvSpPr>
          <p:cNvPr id="23555" name="Rectangle 4">
            <a:extLst>
              <a:ext uri="{FF2B5EF4-FFF2-40B4-BE49-F238E27FC236}">
                <a16:creationId xmlns:a16="http://schemas.microsoft.com/office/drawing/2014/main" id="{BA8AD0F4-F932-44BA-8FAE-4E68CFF835C5}"/>
              </a:ext>
            </a:extLst>
          </p:cNvPr>
          <p:cNvSpPr>
            <a:spLocks noChangeArrowheads="1"/>
          </p:cNvSpPr>
          <p:nvPr/>
        </p:nvSpPr>
        <p:spPr bwMode="auto">
          <a:xfrm>
            <a:off x="3419475" y="1916113"/>
            <a:ext cx="5256213"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b="1" dirty="0">
                <a:solidFill>
                  <a:schemeClr val="accent2"/>
                </a:solidFill>
              </a:rPr>
              <a:t>For more than forty years, we have worked closely with HR departments, executives, managers and administrative professionals themselves to ensure that our training programs meet the rigorous needs of our participants. It is from this extensive experience that we have crafted our programs. The praise our programs have received over the past five decades reflects the persistent research and subsequent revision which ensures that our courses is at the cutting edge. Your assistant’s time is too valuable to waste. I guarantee you the very best training available today.</a:t>
            </a:r>
          </a:p>
          <a:p>
            <a:pPr eaLnBrk="1" hangingPunct="1"/>
            <a:endParaRPr lang="en-US" altLang="en-US" b="1" dirty="0">
              <a:solidFill>
                <a:srgbClr val="000099"/>
              </a:solidFill>
            </a:endParaRPr>
          </a:p>
          <a:p>
            <a:pPr eaLnBrk="1" hangingPunct="1"/>
            <a:endParaRPr lang="en-US"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Content Placeholder 2">
            <a:extLst>
              <a:ext uri="{FF2B5EF4-FFF2-40B4-BE49-F238E27FC236}">
                <a16:creationId xmlns:a16="http://schemas.microsoft.com/office/drawing/2014/main" id="{FAE5266D-10B6-2B5D-1909-E5F73797226D}"/>
              </a:ext>
            </a:extLst>
          </p:cNvPr>
          <p:cNvSpPr txBox="1">
            <a:spLocks/>
          </p:cNvSpPr>
          <p:nvPr/>
        </p:nvSpPr>
        <p:spPr bwMode="auto">
          <a:xfrm>
            <a:off x="457200" y="1711325"/>
            <a:ext cx="8229600" cy="4429125"/>
          </a:xfrm>
          <a:prstGeom prst="rect">
            <a:avLst/>
          </a:prstGeom>
          <a:noFill/>
          <a:ln>
            <a:noFill/>
          </a:ln>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spcBef>
                <a:spcPct val="20000"/>
              </a:spcBef>
              <a:buFont typeface="Arial" panose="020B0604020202020204" pitchFamily="34" charset="0"/>
              <a:buNone/>
              <a:defRPr/>
            </a:pPr>
            <a:endParaRPr lang="en-US" altLang="en-US" sz="3200" dirty="0"/>
          </a:p>
          <a:p>
            <a:pPr algn="ctr" eaLnBrk="1" hangingPunct="1">
              <a:spcBef>
                <a:spcPct val="20000"/>
              </a:spcBef>
              <a:buFont typeface="Arial" panose="020B0604020202020204" pitchFamily="34" charset="0"/>
              <a:buNone/>
              <a:defRPr/>
            </a:pPr>
            <a:r>
              <a:rPr lang="en-US" altLang="en-US" sz="4000" b="1" dirty="0">
                <a:solidFill>
                  <a:srgbClr val="C00000"/>
                </a:solidFill>
              </a:rPr>
              <a:t>REGISTER NOW</a:t>
            </a:r>
          </a:p>
          <a:p>
            <a:pPr algn="ctr" eaLnBrk="1" hangingPunct="1">
              <a:spcBef>
                <a:spcPct val="20000"/>
              </a:spcBef>
              <a:buFont typeface="Arial" panose="020B0604020202020204" pitchFamily="34" charset="0"/>
              <a:buNone/>
              <a:defRPr/>
            </a:pPr>
            <a:r>
              <a:rPr lang="en-US" altLang="en-US" sz="4000" b="1">
                <a:solidFill>
                  <a:schemeClr val="accent5">
                    <a:lumMod val="25000"/>
                  </a:schemeClr>
                </a:solidFill>
                <a:hlinkClick r:id="rId2"/>
              </a:rPr>
              <a:t>www.annualap.</a:t>
            </a:r>
            <a:r>
              <a:rPr lang="en-US" altLang="en-US" sz="4000" b="1" dirty="0">
                <a:solidFill>
                  <a:schemeClr val="accent5">
                    <a:lumMod val="25000"/>
                  </a:schemeClr>
                </a:solidFill>
                <a:hlinkClick r:id="rId2"/>
              </a:rPr>
              <a:t>com</a:t>
            </a:r>
            <a:endParaRPr lang="en-US" altLang="en-US" sz="4000" b="1" dirty="0">
              <a:solidFill>
                <a:schemeClr val="accent5">
                  <a:lumMod val="25000"/>
                </a:schemeClr>
              </a:solidFill>
            </a:endParaRPr>
          </a:p>
          <a:p>
            <a:pPr algn="ctr" eaLnBrk="1" hangingPunct="1">
              <a:spcBef>
                <a:spcPct val="20000"/>
              </a:spcBef>
              <a:buFont typeface="Arial" panose="020B0604020202020204" pitchFamily="34" charset="0"/>
              <a:buNone/>
              <a:defRPr/>
            </a:pPr>
            <a:r>
              <a:rPr lang="en-US" altLang="en-US" sz="4000" b="1" dirty="0">
                <a:solidFill>
                  <a:schemeClr val="accent5">
                    <a:lumMod val="25000"/>
                  </a:schemeClr>
                </a:solidFill>
              </a:rPr>
              <a:t>or call</a:t>
            </a:r>
          </a:p>
          <a:p>
            <a:pPr algn="ctr" eaLnBrk="1" hangingPunct="1">
              <a:spcBef>
                <a:spcPct val="20000"/>
              </a:spcBef>
              <a:buFont typeface="Arial" panose="020B0604020202020204" pitchFamily="34" charset="0"/>
              <a:buNone/>
              <a:defRPr/>
            </a:pPr>
            <a:r>
              <a:rPr lang="en-US" altLang="en-US" sz="4000" b="1" dirty="0">
                <a:solidFill>
                  <a:schemeClr val="accent5">
                    <a:lumMod val="25000"/>
                  </a:schemeClr>
                </a:solidFill>
              </a:rPr>
              <a:t>1-800-222-4062</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a:extLst>
              <a:ext uri="{FF2B5EF4-FFF2-40B4-BE49-F238E27FC236}">
                <a16:creationId xmlns:a16="http://schemas.microsoft.com/office/drawing/2014/main" id="{61AAE24A-2010-0228-F91C-D06A4B708706}"/>
              </a:ext>
            </a:extLst>
          </p:cNvPr>
          <p:cNvSpPr>
            <a:spLocks noChangeArrowheads="1"/>
          </p:cNvSpPr>
          <p:nvPr/>
        </p:nvSpPr>
        <p:spPr bwMode="auto">
          <a:xfrm>
            <a:off x="3203575" y="1274763"/>
            <a:ext cx="39084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600" b="1">
                <a:solidFill>
                  <a:srgbClr val="000099"/>
                </a:solidFill>
              </a:rPr>
              <a:t>P.A. Douglas &amp; Associates</a:t>
            </a:r>
            <a:endParaRPr lang="en-US" altLang="en-US" sz="1600"/>
          </a:p>
        </p:txBody>
      </p:sp>
      <p:sp>
        <p:nvSpPr>
          <p:cNvPr id="5122" name="Rectangle 3">
            <a:extLst>
              <a:ext uri="{FF2B5EF4-FFF2-40B4-BE49-F238E27FC236}">
                <a16:creationId xmlns:a16="http://schemas.microsoft.com/office/drawing/2014/main" id="{0900F782-1782-1C5D-8614-1BAAABA8F759}"/>
              </a:ext>
            </a:extLst>
          </p:cNvPr>
          <p:cNvSpPr txBox="1">
            <a:spLocks noChangeArrowheads="1"/>
          </p:cNvSpPr>
          <p:nvPr/>
        </p:nvSpPr>
        <p:spPr bwMode="auto">
          <a:xfrm>
            <a:off x="914400" y="549275"/>
            <a:ext cx="8229600" cy="547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spcBef>
                <a:spcPct val="20000"/>
              </a:spcBef>
            </a:pPr>
            <a:br>
              <a:rPr lang="en-US" altLang="en-US" sz="3200"/>
            </a:br>
            <a:br>
              <a:rPr lang="en-US" altLang="en-US" sz="2400">
                <a:solidFill>
                  <a:schemeClr val="accent2"/>
                </a:solidFill>
              </a:rPr>
            </a:br>
            <a:br>
              <a:rPr lang="en-US" altLang="en-US" sz="2400">
                <a:solidFill>
                  <a:schemeClr val="accent2"/>
                </a:solidFill>
              </a:rPr>
            </a:br>
            <a:br>
              <a:rPr lang="en-US" altLang="en-US" sz="2400">
                <a:solidFill>
                  <a:schemeClr val="accent2"/>
                </a:solidFill>
              </a:rPr>
            </a:br>
            <a:br>
              <a:rPr lang="en-US" altLang="en-US" sz="2400">
                <a:solidFill>
                  <a:schemeClr val="accent2"/>
                </a:solidFill>
              </a:rPr>
            </a:br>
            <a:endParaRPr lang="en-US" altLang="en-US" sz="3200">
              <a:solidFill>
                <a:schemeClr val="accent2"/>
              </a:solidFill>
            </a:endParaRPr>
          </a:p>
        </p:txBody>
      </p:sp>
      <p:sp>
        <p:nvSpPr>
          <p:cNvPr id="5123" name="Rectangle 3">
            <a:extLst>
              <a:ext uri="{FF2B5EF4-FFF2-40B4-BE49-F238E27FC236}">
                <a16:creationId xmlns:a16="http://schemas.microsoft.com/office/drawing/2014/main" id="{AC40C280-C648-C67F-0A09-7EAEE89BAE65}"/>
              </a:ext>
            </a:extLst>
          </p:cNvPr>
          <p:cNvSpPr txBox="1">
            <a:spLocks noChangeArrowheads="1"/>
          </p:cNvSpPr>
          <p:nvPr/>
        </p:nvSpPr>
        <p:spPr bwMode="auto">
          <a:xfrm>
            <a:off x="539750" y="73025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spcBef>
                <a:spcPct val="20000"/>
              </a:spcBef>
            </a:pPr>
            <a:br>
              <a:rPr lang="en-US" altLang="en-US" sz="3200"/>
            </a:br>
            <a:br>
              <a:rPr lang="en-US" altLang="en-US" sz="2400">
                <a:solidFill>
                  <a:schemeClr val="accent2"/>
                </a:solidFill>
              </a:rPr>
            </a:br>
            <a:br>
              <a:rPr lang="en-US" altLang="en-US" sz="3200">
                <a:solidFill>
                  <a:schemeClr val="accent2"/>
                </a:solidFill>
              </a:rPr>
            </a:br>
            <a:r>
              <a:rPr lang="en-US" altLang="en-US" sz="3200">
                <a:solidFill>
                  <a:schemeClr val="accent2"/>
                </a:solidFill>
              </a:rPr>
              <a:t>With training budgets stretched tightly today, it is important that your assistant receive the best training and the best value. This program is a content rich, intensive three-day workshop intended to explore and develop the organizational and interpersonal abilities of each participant.</a:t>
            </a:r>
            <a:br>
              <a:rPr lang="en-US" altLang="en-US" sz="3200">
                <a:solidFill>
                  <a:schemeClr val="accent2"/>
                </a:solidFill>
              </a:rPr>
            </a:br>
            <a:br>
              <a:rPr lang="en-US" altLang="en-US" sz="2400">
                <a:solidFill>
                  <a:schemeClr val="accent2"/>
                </a:solidFill>
              </a:rPr>
            </a:br>
            <a:r>
              <a:rPr lang="en-US" altLang="en-US" sz="2400">
                <a:solidFill>
                  <a:schemeClr val="accent2"/>
                </a:solidFill>
              </a:rPr>
              <a:t>   </a:t>
            </a:r>
          </a:p>
          <a:p>
            <a:pPr eaLnBrk="1" hangingPunct="1">
              <a:spcBef>
                <a:spcPct val="20000"/>
              </a:spcBef>
            </a:pPr>
            <a:endParaRPr lang="en-US" altLang="en-US" sz="3200">
              <a:solidFill>
                <a:schemeClr val="accent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3">
            <a:extLst>
              <a:ext uri="{FF2B5EF4-FFF2-40B4-BE49-F238E27FC236}">
                <a16:creationId xmlns:a16="http://schemas.microsoft.com/office/drawing/2014/main" id="{0E5270C7-F252-D84E-5E91-CD962DF5126A}"/>
              </a:ext>
            </a:extLst>
          </p:cNvPr>
          <p:cNvSpPr>
            <a:spLocks noGrp="1" noChangeArrowheads="1"/>
          </p:cNvSpPr>
          <p:nvPr>
            <p:ph type="body" idx="4294967295"/>
          </p:nvPr>
        </p:nvSpPr>
        <p:spPr bwMode="auto">
          <a:xfrm>
            <a:off x="611188" y="2332038"/>
            <a:ext cx="8388350" cy="452596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FontTx/>
              <a:buNone/>
            </a:pPr>
            <a:r>
              <a:rPr lang="en-US" altLang="en-US" dirty="0">
                <a:solidFill>
                  <a:schemeClr val="accent2"/>
                </a:solidFill>
                <a:ea typeface="ＭＳ Ｐゴシック" panose="020B0600070205080204" pitchFamily="34" charset="-128"/>
              </a:rPr>
              <a:t>The Annual Administrative Professionals Course by P.A. Douglas and Associates is North America’s highest rated, longest running and most comprehensive annual training event for Administrative Assistants and Executive Assistants. </a:t>
            </a:r>
          </a:p>
          <a:p>
            <a:pPr marL="0" indent="0" eaLnBrk="1" hangingPunct="1"/>
            <a:endParaRPr lang="en-US" altLang="en-US" dirty="0">
              <a:ea typeface="ＭＳ Ｐゴシック" panose="020B0600070205080204" pitchFamily="34" charset="-128"/>
            </a:endParaRPr>
          </a:p>
        </p:txBody>
      </p:sp>
      <p:sp>
        <p:nvSpPr>
          <p:cNvPr id="6146" name="Rectangle 2">
            <a:extLst>
              <a:ext uri="{FF2B5EF4-FFF2-40B4-BE49-F238E27FC236}">
                <a16:creationId xmlns:a16="http://schemas.microsoft.com/office/drawing/2014/main" id="{50CA067D-4310-C132-46FC-AC12B76C7EE6}"/>
              </a:ext>
            </a:extLst>
          </p:cNvPr>
          <p:cNvSpPr>
            <a:spLocks noChangeArrowheads="1"/>
          </p:cNvSpPr>
          <p:nvPr/>
        </p:nvSpPr>
        <p:spPr bwMode="auto">
          <a:xfrm>
            <a:off x="3203575" y="1274763"/>
            <a:ext cx="39084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600" b="1">
                <a:solidFill>
                  <a:srgbClr val="000099"/>
                </a:solidFill>
              </a:rPr>
              <a:t>P.A. Douglas &amp; Associates</a:t>
            </a:r>
            <a:endParaRPr lang="en-US" altLang="en-US" sz="16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2">
            <a:extLst>
              <a:ext uri="{FF2B5EF4-FFF2-40B4-BE49-F238E27FC236}">
                <a16:creationId xmlns:a16="http://schemas.microsoft.com/office/drawing/2014/main" id="{6DEEFC4F-1316-4CFC-168B-095F0C524176}"/>
              </a:ext>
            </a:extLst>
          </p:cNvPr>
          <p:cNvSpPr>
            <a:spLocks noChangeArrowheads="1"/>
          </p:cNvSpPr>
          <p:nvPr/>
        </p:nvSpPr>
        <p:spPr bwMode="auto">
          <a:xfrm>
            <a:off x="3203575" y="1274763"/>
            <a:ext cx="39084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600" b="1">
                <a:solidFill>
                  <a:srgbClr val="000099"/>
                </a:solidFill>
              </a:rPr>
              <a:t>P.A. Douglas &amp; Associates</a:t>
            </a:r>
            <a:endParaRPr lang="en-US" altLang="en-US" sz="1600"/>
          </a:p>
        </p:txBody>
      </p:sp>
      <p:sp>
        <p:nvSpPr>
          <p:cNvPr id="7170" name="Rectangle 3">
            <a:extLst>
              <a:ext uri="{FF2B5EF4-FFF2-40B4-BE49-F238E27FC236}">
                <a16:creationId xmlns:a16="http://schemas.microsoft.com/office/drawing/2014/main" id="{9BFB8392-78E3-EB11-9F7F-A42286EA2BA8}"/>
              </a:ext>
            </a:extLst>
          </p:cNvPr>
          <p:cNvSpPr txBox="1">
            <a:spLocks noChangeArrowheads="1"/>
          </p:cNvSpPr>
          <p:nvPr/>
        </p:nvSpPr>
        <p:spPr bwMode="auto">
          <a:xfrm>
            <a:off x="684213" y="549275"/>
            <a:ext cx="8229600" cy="547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spcBef>
                <a:spcPct val="20000"/>
              </a:spcBef>
            </a:pPr>
            <a:br>
              <a:rPr lang="en-US" altLang="en-US" sz="3200" dirty="0"/>
            </a:br>
            <a:br>
              <a:rPr lang="en-US" altLang="en-US" sz="2400" dirty="0">
                <a:solidFill>
                  <a:schemeClr val="accent2"/>
                </a:solidFill>
              </a:rPr>
            </a:br>
            <a:br>
              <a:rPr lang="en-US" altLang="en-US" sz="2400" dirty="0">
                <a:solidFill>
                  <a:schemeClr val="accent2"/>
                </a:solidFill>
              </a:rPr>
            </a:br>
            <a:br>
              <a:rPr lang="en-US" altLang="en-US" sz="2400" dirty="0">
                <a:solidFill>
                  <a:schemeClr val="accent2"/>
                </a:solidFill>
              </a:rPr>
            </a:br>
            <a:br>
              <a:rPr lang="en-US" altLang="en-US" sz="2400" dirty="0">
                <a:solidFill>
                  <a:schemeClr val="accent2"/>
                </a:solidFill>
              </a:rPr>
            </a:br>
            <a:r>
              <a:rPr lang="en-US" altLang="en-US" sz="3200" dirty="0">
                <a:solidFill>
                  <a:schemeClr val="accent2"/>
                </a:solidFill>
              </a:rPr>
              <a:t>To assist you in evaluating the alternatives and cut through the hype, please consider the following five key advantages the 50</a:t>
            </a:r>
            <a:r>
              <a:rPr lang="en-US" altLang="en-US" sz="3200" baseline="30000" dirty="0">
                <a:solidFill>
                  <a:schemeClr val="accent2"/>
                </a:solidFill>
              </a:rPr>
              <a:t>th</a:t>
            </a:r>
            <a:r>
              <a:rPr lang="en-US" altLang="en-US" sz="3200" dirty="0">
                <a:solidFill>
                  <a:schemeClr val="accent2"/>
                </a:solidFill>
              </a:rPr>
              <a:t> Annual Administrative Professionals Course offers:</a:t>
            </a:r>
            <a:r>
              <a:rPr lang="en-US" altLang="en-US" sz="2400" dirty="0">
                <a:solidFill>
                  <a:schemeClr val="accent2"/>
                </a:solidFill>
              </a:rPr>
              <a:t>  </a:t>
            </a:r>
          </a:p>
          <a:p>
            <a:pPr eaLnBrk="1" hangingPunct="1">
              <a:spcBef>
                <a:spcPct val="20000"/>
              </a:spcBef>
            </a:pPr>
            <a:endParaRPr lang="en-US" altLang="en-US" sz="3200" dirty="0">
              <a:solidFill>
                <a:schemeClr val="accent2"/>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3">
            <a:extLst>
              <a:ext uri="{FF2B5EF4-FFF2-40B4-BE49-F238E27FC236}">
                <a16:creationId xmlns:a16="http://schemas.microsoft.com/office/drawing/2014/main" id="{B60ED428-E101-5466-8B19-3EA4C08C87BB}"/>
              </a:ext>
            </a:extLst>
          </p:cNvPr>
          <p:cNvSpPr txBox="1">
            <a:spLocks noChangeArrowheads="1"/>
          </p:cNvSpPr>
          <p:nvPr/>
        </p:nvSpPr>
        <p:spPr bwMode="auto">
          <a:xfrm>
            <a:off x="528638" y="2852738"/>
            <a:ext cx="8150225" cy="547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spcBef>
                <a:spcPct val="20000"/>
              </a:spcBef>
            </a:pPr>
            <a:r>
              <a:rPr lang="en-US" altLang="en-US" sz="2500" dirty="0">
                <a:solidFill>
                  <a:schemeClr val="accent2"/>
                </a:solidFill>
              </a:rPr>
              <a:t>The Annual Administrative Professionals Course by P.A. Douglas and Associates has run continuously since the 1970’s. More than 100,000 administrative professionals from virtually every major public and private organization in North America have attended in that time. The praise this course has received over the past fifty years reflects the persistent research and subsequent revision which ensures that the program is at the cutting edge.</a:t>
            </a:r>
          </a:p>
        </p:txBody>
      </p:sp>
      <p:sp>
        <p:nvSpPr>
          <p:cNvPr id="8194" name="Rectangle 3">
            <a:extLst>
              <a:ext uri="{FF2B5EF4-FFF2-40B4-BE49-F238E27FC236}">
                <a16:creationId xmlns:a16="http://schemas.microsoft.com/office/drawing/2014/main" id="{4A3E1FFC-C2D3-421B-9DD3-C1F72EFD1734}"/>
              </a:ext>
            </a:extLst>
          </p:cNvPr>
          <p:cNvSpPr>
            <a:spLocks noChangeArrowheads="1"/>
          </p:cNvSpPr>
          <p:nvPr/>
        </p:nvSpPr>
        <p:spPr bwMode="auto">
          <a:xfrm>
            <a:off x="519113" y="1844675"/>
            <a:ext cx="7821612"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buFontTx/>
              <a:buAutoNum type="arabicPeriod"/>
            </a:pPr>
            <a:r>
              <a:rPr lang="en-US" altLang="en-US" sz="2600" b="1">
                <a:solidFill>
                  <a:srgbClr val="C00000"/>
                </a:solidFill>
              </a:rPr>
              <a:t>Canada’s Original Event for Administrative  Professionals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2">
            <a:extLst>
              <a:ext uri="{FF2B5EF4-FFF2-40B4-BE49-F238E27FC236}">
                <a16:creationId xmlns:a16="http://schemas.microsoft.com/office/drawing/2014/main" id="{42C8547F-886F-09DA-388C-207D3C99FB7B}"/>
              </a:ext>
            </a:extLst>
          </p:cNvPr>
          <p:cNvSpPr>
            <a:spLocks noChangeArrowheads="1"/>
          </p:cNvSpPr>
          <p:nvPr/>
        </p:nvSpPr>
        <p:spPr bwMode="auto">
          <a:xfrm>
            <a:off x="858838" y="1989138"/>
            <a:ext cx="8285162"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b="1">
                <a:solidFill>
                  <a:schemeClr val="accent2"/>
                </a:solidFill>
                <a:latin typeface="Calibri" panose="020F0502020204030204" pitchFamily="34" charset="0"/>
                <a:ea typeface="ヒラギノ角ゴ Pro W3" charset="-128"/>
              </a:rPr>
              <a:t>General Motors</a:t>
            </a:r>
          </a:p>
          <a:p>
            <a:pPr eaLnBrk="1" hangingPunct="1"/>
            <a:r>
              <a:rPr lang="en-US" altLang="en-US" b="1">
                <a:solidFill>
                  <a:schemeClr val="accent2"/>
                </a:solidFill>
                <a:latin typeface="Calibri" panose="020F0502020204030204" pitchFamily="34" charset="0"/>
                <a:ea typeface="ヒラギノ角ゴ Pro W3" charset="-128"/>
              </a:rPr>
              <a:t>Ford Motor Company</a:t>
            </a:r>
          </a:p>
          <a:p>
            <a:pPr eaLnBrk="1" hangingPunct="1"/>
            <a:r>
              <a:rPr lang="en-US" altLang="en-US" b="1">
                <a:solidFill>
                  <a:schemeClr val="accent2"/>
                </a:solidFill>
                <a:latin typeface="Calibri" panose="020F0502020204030204" pitchFamily="34" charset="0"/>
                <a:ea typeface="ヒラギノ角ゴ Pro W3" charset="-128"/>
              </a:rPr>
              <a:t>Mercedes-Benz</a:t>
            </a:r>
          </a:p>
          <a:p>
            <a:pPr eaLnBrk="1" hangingPunct="1"/>
            <a:r>
              <a:rPr lang="en-US" altLang="en-US" b="1">
                <a:solidFill>
                  <a:schemeClr val="accent2"/>
                </a:solidFill>
                <a:latin typeface="Calibri" panose="020F0502020204030204" pitchFamily="34" charset="0"/>
                <a:ea typeface="ヒラギノ角ゴ Pro W3" charset="-128"/>
              </a:rPr>
              <a:t>Rolls-Royce</a:t>
            </a:r>
          </a:p>
          <a:p>
            <a:pPr eaLnBrk="1" hangingPunct="1"/>
            <a:r>
              <a:rPr lang="en-US" altLang="en-US" b="1">
                <a:solidFill>
                  <a:schemeClr val="accent2"/>
                </a:solidFill>
                <a:latin typeface="Calibri" panose="020F0502020204030204" pitchFamily="34" charset="0"/>
                <a:ea typeface="ヒラギノ角ゴ Pro W3" charset="-128"/>
              </a:rPr>
              <a:t>IBM</a:t>
            </a:r>
          </a:p>
          <a:p>
            <a:pPr eaLnBrk="1" hangingPunct="1"/>
            <a:r>
              <a:rPr lang="en-US" altLang="en-US" b="1">
                <a:solidFill>
                  <a:schemeClr val="accent2"/>
                </a:solidFill>
                <a:latin typeface="Calibri" panose="020F0502020204030204" pitchFamily="34" charset="0"/>
                <a:ea typeface="ヒラギノ角ゴ Pro W3" charset="-128"/>
              </a:rPr>
              <a:t>Xerox</a:t>
            </a:r>
          </a:p>
          <a:p>
            <a:pPr eaLnBrk="1" hangingPunct="1"/>
            <a:r>
              <a:rPr lang="en-US" altLang="en-US" b="1">
                <a:solidFill>
                  <a:schemeClr val="accent2"/>
                </a:solidFill>
                <a:latin typeface="Calibri" panose="020F0502020204030204" pitchFamily="34" charset="0"/>
                <a:ea typeface="ヒラギノ角ゴ Pro W3" charset="-128"/>
              </a:rPr>
              <a:t>Intel</a:t>
            </a:r>
          </a:p>
          <a:p>
            <a:pPr eaLnBrk="1" hangingPunct="1"/>
            <a:r>
              <a:rPr lang="en-US" altLang="en-US" b="1">
                <a:solidFill>
                  <a:schemeClr val="accent2"/>
                </a:solidFill>
                <a:latin typeface="Calibri" panose="020F0502020204030204" pitchFamily="34" charset="0"/>
                <a:ea typeface="ヒラギノ角ゴ Pro W3" charset="-128"/>
              </a:rPr>
              <a:t>Boeing</a:t>
            </a:r>
          </a:p>
          <a:p>
            <a:pPr eaLnBrk="1" hangingPunct="1"/>
            <a:r>
              <a:rPr lang="en-US" altLang="en-US" b="1">
                <a:solidFill>
                  <a:schemeClr val="accent2"/>
                </a:solidFill>
                <a:latin typeface="Calibri" panose="020F0502020204030204" pitchFamily="34" charset="0"/>
                <a:ea typeface="ヒラギノ角ゴ Pro W3" charset="-128"/>
              </a:rPr>
              <a:t>Lockheed Martin</a:t>
            </a:r>
          </a:p>
          <a:p>
            <a:pPr eaLnBrk="1" hangingPunct="1"/>
            <a:r>
              <a:rPr lang="en-US" altLang="en-US" b="1">
                <a:solidFill>
                  <a:schemeClr val="accent2"/>
                </a:solidFill>
                <a:latin typeface="Calibri" panose="020F0502020204030204" pitchFamily="34" charset="0"/>
                <a:ea typeface="ヒラギノ角ゴ Pro W3" charset="-128"/>
              </a:rPr>
              <a:t>McDonnell-Douglas</a:t>
            </a:r>
          </a:p>
          <a:p>
            <a:pPr eaLnBrk="1" hangingPunct="1"/>
            <a:r>
              <a:rPr lang="en-US" altLang="en-US" b="1">
                <a:solidFill>
                  <a:schemeClr val="accent2"/>
                </a:solidFill>
                <a:latin typeface="Calibri" panose="020F0502020204030204" pitchFamily="34" charset="0"/>
                <a:ea typeface="ヒラギノ角ゴ Pro W3" charset="-128"/>
              </a:rPr>
              <a:t>Hughes</a:t>
            </a:r>
          </a:p>
          <a:p>
            <a:pPr eaLnBrk="1" hangingPunct="1"/>
            <a:r>
              <a:rPr lang="en-US" altLang="en-US" b="1">
                <a:solidFill>
                  <a:schemeClr val="accent2"/>
                </a:solidFill>
                <a:latin typeface="Calibri" panose="020F0502020204030204" pitchFamily="34" charset="0"/>
                <a:ea typeface="ヒラギノ角ゴ Pro W3" charset="-128"/>
              </a:rPr>
              <a:t>Rockwell International</a:t>
            </a:r>
          </a:p>
          <a:p>
            <a:pPr eaLnBrk="1" hangingPunct="1"/>
            <a:r>
              <a:rPr lang="en-US" altLang="en-US" b="1">
                <a:solidFill>
                  <a:schemeClr val="accent2"/>
                </a:solidFill>
                <a:latin typeface="Calibri" panose="020F0502020204030204" pitchFamily="34" charset="0"/>
                <a:ea typeface="ヒラギノ角ゴ Pro W3" charset="-128"/>
              </a:rPr>
              <a:t>Disney</a:t>
            </a:r>
          </a:p>
          <a:p>
            <a:pPr eaLnBrk="1" hangingPunct="1"/>
            <a:r>
              <a:rPr lang="en-US" altLang="en-US" b="1">
                <a:solidFill>
                  <a:schemeClr val="accent2"/>
                </a:solidFill>
                <a:latin typeface="Calibri" panose="020F0502020204030204" pitchFamily="34" charset="0"/>
                <a:ea typeface="ヒラギノ角ゴ Pro W3" charset="-128"/>
              </a:rPr>
              <a:t>Motion Picture Industry</a:t>
            </a:r>
          </a:p>
          <a:p>
            <a:pPr eaLnBrk="1" hangingPunct="1"/>
            <a:r>
              <a:rPr lang="en-US" altLang="en-US" b="1">
                <a:solidFill>
                  <a:schemeClr val="accent2"/>
                </a:solidFill>
                <a:latin typeface="Calibri" panose="020F0502020204030204" pitchFamily="34" charset="0"/>
                <a:ea typeface="ヒラギノ角ゴ Pro W3" charset="-128"/>
              </a:rPr>
              <a:t>Universal Studios</a:t>
            </a:r>
          </a:p>
        </p:txBody>
      </p:sp>
      <p:sp>
        <p:nvSpPr>
          <p:cNvPr id="9218" name="Rectangle 3">
            <a:extLst>
              <a:ext uri="{FF2B5EF4-FFF2-40B4-BE49-F238E27FC236}">
                <a16:creationId xmlns:a16="http://schemas.microsoft.com/office/drawing/2014/main" id="{2E4788C7-6214-DBA3-A97B-385A80A0C429}"/>
              </a:ext>
            </a:extLst>
          </p:cNvPr>
          <p:cNvSpPr>
            <a:spLocks noChangeArrowheads="1"/>
          </p:cNvSpPr>
          <p:nvPr/>
        </p:nvSpPr>
        <p:spPr bwMode="auto">
          <a:xfrm>
            <a:off x="3933825" y="1989138"/>
            <a:ext cx="4572000"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b="1">
                <a:solidFill>
                  <a:schemeClr val="accent2"/>
                </a:solidFill>
                <a:latin typeface="Calibri" panose="020F0502020204030204" pitchFamily="34" charset="0"/>
                <a:ea typeface="ヒラギノ角ゴ Pro W3" charset="-128"/>
              </a:rPr>
              <a:t>NBC</a:t>
            </a:r>
          </a:p>
          <a:p>
            <a:pPr eaLnBrk="1" hangingPunct="1"/>
            <a:r>
              <a:rPr lang="en-US" altLang="en-US" b="1">
                <a:solidFill>
                  <a:schemeClr val="accent2"/>
                </a:solidFill>
                <a:latin typeface="Calibri" panose="020F0502020204030204" pitchFamily="34" charset="0"/>
                <a:ea typeface="ヒラギノ角ゴ Pro W3" charset="-128"/>
              </a:rPr>
              <a:t>CBS</a:t>
            </a:r>
          </a:p>
          <a:p>
            <a:pPr eaLnBrk="1" hangingPunct="1"/>
            <a:r>
              <a:rPr lang="en-US" altLang="en-US" b="1">
                <a:solidFill>
                  <a:schemeClr val="accent2"/>
                </a:solidFill>
                <a:latin typeface="Calibri" panose="020F0502020204030204" pitchFamily="34" charset="0"/>
                <a:ea typeface="ヒラギノ角ゴ Pro W3" charset="-128"/>
              </a:rPr>
              <a:t>CBC</a:t>
            </a:r>
          </a:p>
          <a:p>
            <a:pPr eaLnBrk="1" hangingPunct="1"/>
            <a:r>
              <a:rPr lang="en-US" altLang="en-US" b="1">
                <a:solidFill>
                  <a:schemeClr val="accent2"/>
                </a:solidFill>
                <a:latin typeface="Calibri" panose="020F0502020204030204" pitchFamily="34" charset="0"/>
                <a:ea typeface="ヒラギノ角ゴ Pro W3" charset="-128"/>
              </a:rPr>
              <a:t>Coca-Cola</a:t>
            </a:r>
          </a:p>
          <a:p>
            <a:pPr eaLnBrk="1" hangingPunct="1"/>
            <a:r>
              <a:rPr lang="en-US" altLang="en-US" b="1">
                <a:solidFill>
                  <a:schemeClr val="accent2"/>
                </a:solidFill>
                <a:latin typeface="Calibri" panose="020F0502020204030204" pitchFamily="34" charset="0"/>
                <a:ea typeface="ヒラギノ角ゴ Pro W3" charset="-128"/>
              </a:rPr>
              <a:t>Pepsico</a:t>
            </a:r>
          </a:p>
          <a:p>
            <a:pPr eaLnBrk="1" hangingPunct="1"/>
            <a:r>
              <a:rPr lang="en-US" altLang="en-US" b="1">
                <a:solidFill>
                  <a:schemeClr val="accent2"/>
                </a:solidFill>
                <a:latin typeface="Calibri" panose="020F0502020204030204" pitchFamily="34" charset="0"/>
                <a:ea typeface="ヒラギノ角ゴ Pro W3" charset="-128"/>
              </a:rPr>
              <a:t>Procter &amp; Gamble</a:t>
            </a:r>
          </a:p>
          <a:p>
            <a:pPr eaLnBrk="1" hangingPunct="1"/>
            <a:r>
              <a:rPr lang="en-US" altLang="en-US" b="1">
                <a:solidFill>
                  <a:schemeClr val="accent2"/>
                </a:solidFill>
                <a:latin typeface="Calibri" panose="020F0502020204030204" pitchFamily="34" charset="0"/>
                <a:ea typeface="ヒラギノ角ゴ Pro W3" charset="-128"/>
              </a:rPr>
              <a:t>Motorola</a:t>
            </a:r>
          </a:p>
          <a:p>
            <a:pPr eaLnBrk="1" hangingPunct="1"/>
            <a:r>
              <a:rPr lang="en-US" altLang="en-US" b="1">
                <a:solidFill>
                  <a:schemeClr val="accent2"/>
                </a:solidFill>
                <a:latin typeface="Calibri" panose="020F0502020204030204" pitchFamily="34" charset="0"/>
                <a:ea typeface="ヒラギノ角ゴ Pro W3" charset="-128"/>
              </a:rPr>
              <a:t>Bristol-Myers Squibb</a:t>
            </a:r>
          </a:p>
          <a:p>
            <a:pPr eaLnBrk="1" hangingPunct="1"/>
            <a:r>
              <a:rPr lang="en-US" altLang="en-US" b="1">
                <a:solidFill>
                  <a:schemeClr val="accent2"/>
                </a:solidFill>
                <a:latin typeface="Calibri" panose="020F0502020204030204" pitchFamily="34" charset="0"/>
                <a:ea typeface="ヒラギノ角ゴ Pro W3" charset="-128"/>
              </a:rPr>
              <a:t>AT&amp;T</a:t>
            </a:r>
          </a:p>
          <a:p>
            <a:pPr eaLnBrk="1" hangingPunct="1"/>
            <a:r>
              <a:rPr lang="en-US" altLang="en-US" b="1">
                <a:solidFill>
                  <a:schemeClr val="accent2"/>
                </a:solidFill>
                <a:latin typeface="Calibri" panose="020F0502020204030204" pitchFamily="34" charset="0"/>
                <a:ea typeface="ヒラギノ角ゴ Pro W3" charset="-128"/>
              </a:rPr>
              <a:t>Sprint</a:t>
            </a:r>
          </a:p>
          <a:p>
            <a:pPr eaLnBrk="1" hangingPunct="1"/>
            <a:r>
              <a:rPr lang="en-US" altLang="en-US" b="1">
                <a:solidFill>
                  <a:schemeClr val="accent2"/>
                </a:solidFill>
                <a:latin typeface="Calibri" panose="020F0502020204030204" pitchFamily="34" charset="0"/>
                <a:ea typeface="ヒラギノ角ゴ Pro W3" charset="-128"/>
              </a:rPr>
              <a:t>Verizon</a:t>
            </a:r>
          </a:p>
          <a:p>
            <a:pPr eaLnBrk="1" hangingPunct="1"/>
            <a:r>
              <a:rPr lang="en-US" altLang="en-US" b="1">
                <a:solidFill>
                  <a:schemeClr val="accent2"/>
                </a:solidFill>
                <a:latin typeface="Calibri" panose="020F0502020204030204" pitchFamily="34" charset="0"/>
                <a:ea typeface="ヒラギノ角ゴ Pro W3" charset="-128"/>
              </a:rPr>
              <a:t>Exxon</a:t>
            </a:r>
          </a:p>
          <a:p>
            <a:pPr eaLnBrk="1" hangingPunct="1"/>
            <a:r>
              <a:rPr lang="en-US" altLang="en-US" b="1">
                <a:solidFill>
                  <a:schemeClr val="accent2"/>
                </a:solidFill>
                <a:latin typeface="Calibri" panose="020F0502020204030204" pitchFamily="34" charset="0"/>
                <a:ea typeface="ヒラギノ角ゴ Pro W3" charset="-128"/>
              </a:rPr>
              <a:t>Chevron</a:t>
            </a:r>
          </a:p>
          <a:p>
            <a:pPr eaLnBrk="1" hangingPunct="1"/>
            <a:r>
              <a:rPr lang="en-US" altLang="en-US" b="1">
                <a:solidFill>
                  <a:schemeClr val="accent2"/>
                </a:solidFill>
                <a:latin typeface="Calibri" panose="020F0502020204030204" pitchFamily="34" charset="0"/>
                <a:ea typeface="ヒラギノ角ゴ Pro W3" charset="-128"/>
              </a:rPr>
              <a:t>Mobil Oil</a:t>
            </a:r>
          </a:p>
          <a:p>
            <a:pPr eaLnBrk="1" hangingPunct="1"/>
            <a:r>
              <a:rPr lang="en-US" altLang="en-US" b="1">
                <a:solidFill>
                  <a:schemeClr val="accent2"/>
                </a:solidFill>
                <a:latin typeface="Calibri" panose="020F0502020204030204" pitchFamily="34" charset="0"/>
                <a:ea typeface="ヒラギノ角ゴ Pro W3" charset="-128"/>
              </a:rPr>
              <a:t>Union Gas</a:t>
            </a:r>
          </a:p>
        </p:txBody>
      </p:sp>
      <p:sp>
        <p:nvSpPr>
          <p:cNvPr id="9219" name="Rectangle 4">
            <a:extLst>
              <a:ext uri="{FF2B5EF4-FFF2-40B4-BE49-F238E27FC236}">
                <a16:creationId xmlns:a16="http://schemas.microsoft.com/office/drawing/2014/main" id="{EBFEF1AB-37D3-5329-276E-E6575FE4E13A}"/>
              </a:ext>
            </a:extLst>
          </p:cNvPr>
          <p:cNvSpPr>
            <a:spLocks noChangeArrowheads="1"/>
          </p:cNvSpPr>
          <p:nvPr/>
        </p:nvSpPr>
        <p:spPr bwMode="auto">
          <a:xfrm>
            <a:off x="6424613" y="1989138"/>
            <a:ext cx="4572000"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b="1">
                <a:solidFill>
                  <a:schemeClr val="accent2"/>
                </a:solidFill>
                <a:latin typeface="Calibri" panose="020F0502020204030204" pitchFamily="34" charset="0"/>
                <a:ea typeface="ヒラギノ角ゴ Pro W3" charset="-128"/>
              </a:rPr>
              <a:t>Shell</a:t>
            </a:r>
          </a:p>
          <a:p>
            <a:pPr eaLnBrk="1" hangingPunct="1"/>
            <a:r>
              <a:rPr lang="en-US" altLang="en-US" b="1">
                <a:solidFill>
                  <a:schemeClr val="accent2"/>
                </a:solidFill>
                <a:latin typeface="Calibri" panose="020F0502020204030204" pitchFamily="34" charset="0"/>
                <a:ea typeface="ヒラギノ角ゴ Pro W3" charset="-128"/>
              </a:rPr>
              <a:t>Gulf</a:t>
            </a:r>
          </a:p>
          <a:p>
            <a:pPr eaLnBrk="1" hangingPunct="1"/>
            <a:r>
              <a:rPr lang="en-US" altLang="en-US" b="1">
                <a:solidFill>
                  <a:schemeClr val="accent2"/>
                </a:solidFill>
                <a:latin typeface="Calibri" panose="020F0502020204030204" pitchFamily="34" charset="0"/>
                <a:ea typeface="ヒラギノ角ゴ Pro W3" charset="-128"/>
              </a:rPr>
              <a:t>ARCO</a:t>
            </a:r>
          </a:p>
          <a:p>
            <a:pPr eaLnBrk="1" hangingPunct="1"/>
            <a:r>
              <a:rPr lang="en-US" altLang="en-US" b="1">
                <a:solidFill>
                  <a:schemeClr val="accent2"/>
                </a:solidFill>
                <a:latin typeface="Calibri" panose="020F0502020204030204" pitchFamily="34" charset="0"/>
                <a:ea typeface="ヒラギノ角ゴ Pro W3" charset="-128"/>
              </a:rPr>
              <a:t>Harley-Davidson</a:t>
            </a:r>
          </a:p>
          <a:p>
            <a:pPr eaLnBrk="1" hangingPunct="1"/>
            <a:r>
              <a:rPr lang="en-US" altLang="en-US" b="1">
                <a:solidFill>
                  <a:schemeClr val="accent2"/>
                </a:solidFill>
                <a:latin typeface="Calibri" panose="020F0502020204030204" pitchFamily="34" charset="0"/>
                <a:ea typeface="ヒラギノ角ゴ Pro W3" charset="-128"/>
              </a:rPr>
              <a:t>House of Seagram</a:t>
            </a:r>
          </a:p>
          <a:p>
            <a:pPr eaLnBrk="1" hangingPunct="1"/>
            <a:r>
              <a:rPr lang="en-US" altLang="en-US" b="1">
                <a:solidFill>
                  <a:schemeClr val="accent2"/>
                </a:solidFill>
                <a:latin typeface="Calibri" panose="020F0502020204030204" pitchFamily="34" charset="0"/>
                <a:ea typeface="ヒラギノ角ゴ Pro W3" charset="-128"/>
              </a:rPr>
              <a:t>Bank of America</a:t>
            </a:r>
          </a:p>
          <a:p>
            <a:pPr eaLnBrk="1" hangingPunct="1"/>
            <a:r>
              <a:rPr lang="en-US" altLang="en-US" b="1">
                <a:solidFill>
                  <a:schemeClr val="accent2"/>
                </a:solidFill>
                <a:latin typeface="Calibri" panose="020F0502020204030204" pitchFamily="34" charset="0"/>
                <a:ea typeface="ヒラギノ角ゴ Pro W3" charset="-128"/>
              </a:rPr>
              <a:t>Polaroid</a:t>
            </a:r>
          </a:p>
          <a:p>
            <a:pPr eaLnBrk="1" hangingPunct="1"/>
            <a:r>
              <a:rPr lang="en-US" altLang="en-US" b="1">
                <a:solidFill>
                  <a:schemeClr val="accent2"/>
                </a:solidFill>
                <a:latin typeface="Calibri" panose="020F0502020204030204" pitchFamily="34" charset="0"/>
                <a:ea typeface="ヒラギノ角ゴ Pro W3" charset="-128"/>
              </a:rPr>
              <a:t>Eastman Kodak</a:t>
            </a:r>
          </a:p>
          <a:p>
            <a:pPr eaLnBrk="1" hangingPunct="1"/>
            <a:r>
              <a:rPr lang="en-US" altLang="en-US" b="1">
                <a:solidFill>
                  <a:schemeClr val="accent2"/>
                </a:solidFill>
                <a:latin typeface="Calibri" panose="020F0502020204030204" pitchFamily="34" charset="0"/>
                <a:ea typeface="ヒラギノ角ゴ Pro W3" charset="-128"/>
              </a:rPr>
              <a:t>Dupont</a:t>
            </a:r>
          </a:p>
          <a:p>
            <a:pPr eaLnBrk="1" hangingPunct="1"/>
            <a:r>
              <a:rPr lang="en-US" altLang="en-US" b="1">
                <a:solidFill>
                  <a:schemeClr val="accent2"/>
                </a:solidFill>
                <a:latin typeface="Calibri" panose="020F0502020204030204" pitchFamily="34" charset="0"/>
                <a:ea typeface="ヒラギノ角ゴ Pro W3" charset="-128"/>
              </a:rPr>
              <a:t>General Electric</a:t>
            </a:r>
          </a:p>
          <a:p>
            <a:pPr eaLnBrk="1" hangingPunct="1"/>
            <a:r>
              <a:rPr lang="en-US" altLang="en-US" b="1">
                <a:solidFill>
                  <a:schemeClr val="accent2"/>
                </a:solidFill>
                <a:latin typeface="Calibri" panose="020F0502020204030204" pitchFamily="34" charset="0"/>
                <a:ea typeface="ヒラギノ角ゴ Pro W3" charset="-128"/>
              </a:rPr>
              <a:t>General Dynamics</a:t>
            </a:r>
          </a:p>
          <a:p>
            <a:pPr eaLnBrk="1" hangingPunct="1"/>
            <a:r>
              <a:rPr lang="en-US" altLang="en-US" b="1">
                <a:solidFill>
                  <a:schemeClr val="accent2"/>
                </a:solidFill>
                <a:latin typeface="Calibri" panose="020F0502020204030204" pitchFamily="34" charset="0"/>
                <a:ea typeface="ヒラギノ角ゴ Pro W3" charset="-128"/>
              </a:rPr>
              <a:t>General Mills</a:t>
            </a:r>
          </a:p>
          <a:p>
            <a:pPr eaLnBrk="1" hangingPunct="1"/>
            <a:r>
              <a:rPr lang="en-US" altLang="en-US" b="1">
                <a:solidFill>
                  <a:schemeClr val="accent2"/>
                </a:solidFill>
                <a:latin typeface="Calibri" panose="020F0502020204030204" pitchFamily="34" charset="0"/>
                <a:ea typeface="ヒラギノ角ゴ Pro W3" charset="-128"/>
              </a:rPr>
              <a:t>Dun &amp; Bradstreet</a:t>
            </a:r>
          </a:p>
          <a:p>
            <a:pPr eaLnBrk="1" hangingPunct="1"/>
            <a:r>
              <a:rPr lang="en-US" altLang="en-US" b="1">
                <a:solidFill>
                  <a:schemeClr val="accent2"/>
                </a:solidFill>
                <a:latin typeface="Calibri" panose="020F0502020204030204" pitchFamily="34" charset="0"/>
                <a:ea typeface="ヒラギノ角ゴ Pro W3" charset="-128"/>
              </a:rPr>
              <a:t>Levi Strauss</a:t>
            </a:r>
          </a:p>
          <a:p>
            <a:pPr eaLnBrk="1" hangingPunct="1"/>
            <a:r>
              <a:rPr lang="en-US" altLang="en-US" b="1">
                <a:solidFill>
                  <a:schemeClr val="accent2"/>
                </a:solidFill>
                <a:latin typeface="Calibri" panose="020F0502020204030204" pitchFamily="34" charset="0"/>
                <a:ea typeface="ヒラギノ角ゴ Pro W3" charset="-128"/>
              </a:rPr>
              <a:t>Lever Brothers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a:extLst>
              <a:ext uri="{FF2B5EF4-FFF2-40B4-BE49-F238E27FC236}">
                <a16:creationId xmlns:a16="http://schemas.microsoft.com/office/drawing/2014/main" id="{928C6486-BB5D-2CDC-C94A-66E0328BA3F0}"/>
              </a:ext>
            </a:extLst>
          </p:cNvPr>
          <p:cNvSpPr>
            <a:spLocks noChangeArrowheads="1"/>
          </p:cNvSpPr>
          <p:nvPr/>
        </p:nvSpPr>
        <p:spPr bwMode="auto">
          <a:xfrm>
            <a:off x="684213" y="1844675"/>
            <a:ext cx="4572000"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b="1">
                <a:solidFill>
                  <a:schemeClr val="accent2"/>
                </a:solidFill>
                <a:latin typeface="Calibri" panose="020F0502020204030204" pitchFamily="34" charset="0"/>
                <a:ea typeface="ヒラギノ角ゴ Pro W3" charset="-128"/>
              </a:rPr>
              <a:t>Kraft</a:t>
            </a:r>
          </a:p>
          <a:p>
            <a:pPr eaLnBrk="1" hangingPunct="1"/>
            <a:r>
              <a:rPr lang="en-US" altLang="en-US" b="1">
                <a:solidFill>
                  <a:schemeClr val="accent2"/>
                </a:solidFill>
                <a:latin typeface="Calibri" panose="020F0502020204030204" pitchFamily="34" charset="0"/>
                <a:ea typeface="ヒラギノ角ゴ Pro W3" charset="-128"/>
              </a:rPr>
              <a:t>Nabisco</a:t>
            </a:r>
          </a:p>
          <a:p>
            <a:pPr eaLnBrk="1" hangingPunct="1"/>
            <a:r>
              <a:rPr lang="en-US" altLang="en-US" b="1">
                <a:solidFill>
                  <a:schemeClr val="accent2"/>
                </a:solidFill>
                <a:latin typeface="Calibri" panose="020F0502020204030204" pitchFamily="34" charset="0"/>
                <a:ea typeface="ヒラギノ角ゴ Pro W3" charset="-128"/>
              </a:rPr>
              <a:t>Dow Jones</a:t>
            </a:r>
          </a:p>
          <a:p>
            <a:pPr eaLnBrk="1" hangingPunct="1"/>
            <a:r>
              <a:rPr lang="en-US" altLang="en-US" b="1">
                <a:solidFill>
                  <a:schemeClr val="accent2"/>
                </a:solidFill>
                <a:latin typeface="Calibri" panose="020F0502020204030204" pitchFamily="34" charset="0"/>
                <a:ea typeface="ヒラギノ角ゴ Pro W3" charset="-128"/>
              </a:rPr>
              <a:t>Cedars-Sinai Medical Center</a:t>
            </a:r>
          </a:p>
          <a:p>
            <a:pPr eaLnBrk="1" hangingPunct="1"/>
            <a:r>
              <a:rPr lang="en-US" altLang="en-US" b="1">
                <a:solidFill>
                  <a:schemeClr val="accent2"/>
                </a:solidFill>
                <a:latin typeface="Calibri" panose="020F0502020204030204" pitchFamily="34" charset="0"/>
                <a:ea typeface="ヒラギノ角ゴ Pro W3" charset="-128"/>
              </a:rPr>
              <a:t>Childrens Hospital Boston</a:t>
            </a:r>
          </a:p>
          <a:p>
            <a:pPr eaLnBrk="1" hangingPunct="1"/>
            <a:r>
              <a:rPr lang="en-US" altLang="en-US" b="1">
                <a:solidFill>
                  <a:schemeClr val="accent2"/>
                </a:solidFill>
                <a:latin typeface="Calibri" panose="020F0502020204030204" pitchFamily="34" charset="0"/>
                <a:ea typeface="ヒラギノ角ゴ Pro W3" charset="-128"/>
              </a:rPr>
              <a:t>United States Government</a:t>
            </a:r>
          </a:p>
          <a:p>
            <a:pPr eaLnBrk="1" hangingPunct="1"/>
            <a:r>
              <a:rPr lang="en-US" altLang="en-US" b="1">
                <a:solidFill>
                  <a:schemeClr val="accent2"/>
                </a:solidFill>
                <a:latin typeface="Calibri" panose="020F0502020204030204" pitchFamily="34" charset="0"/>
                <a:ea typeface="ヒラギノ角ゴ Pro W3" charset="-128"/>
              </a:rPr>
              <a:t>Government of Canada</a:t>
            </a:r>
          </a:p>
          <a:p>
            <a:pPr eaLnBrk="1" hangingPunct="1"/>
            <a:r>
              <a:rPr lang="en-US" altLang="en-US" b="1">
                <a:solidFill>
                  <a:schemeClr val="accent2"/>
                </a:solidFill>
                <a:latin typeface="Calibri" panose="020F0502020204030204" pitchFamily="34" charset="0"/>
                <a:ea typeface="ヒラギノ角ゴ Pro W3" charset="-128"/>
              </a:rPr>
              <a:t>Her Majesty’s Government</a:t>
            </a:r>
          </a:p>
          <a:p>
            <a:pPr eaLnBrk="1" hangingPunct="1"/>
            <a:r>
              <a:rPr lang="en-US" altLang="en-US" b="1">
                <a:solidFill>
                  <a:schemeClr val="accent2"/>
                </a:solidFill>
                <a:latin typeface="Calibri" panose="020F0502020204030204" pitchFamily="34" charset="0"/>
                <a:ea typeface="ヒラギノ角ゴ Pro W3" charset="-128"/>
              </a:rPr>
              <a:t>Government of Sweden</a:t>
            </a:r>
          </a:p>
          <a:p>
            <a:pPr eaLnBrk="1" hangingPunct="1"/>
            <a:r>
              <a:rPr lang="en-US" altLang="en-US" b="1">
                <a:solidFill>
                  <a:schemeClr val="accent2"/>
                </a:solidFill>
                <a:latin typeface="Calibri" panose="020F0502020204030204" pitchFamily="34" charset="0"/>
                <a:ea typeface="ヒラギノ角ゴ Pro W3" charset="-128"/>
              </a:rPr>
              <a:t>Government of Uganda</a:t>
            </a:r>
          </a:p>
          <a:p>
            <a:pPr eaLnBrk="1" hangingPunct="1"/>
            <a:r>
              <a:rPr lang="en-US" altLang="en-US" b="1">
                <a:solidFill>
                  <a:schemeClr val="accent2"/>
                </a:solidFill>
                <a:latin typeface="Calibri" panose="020F0502020204030204" pitchFamily="34" charset="0"/>
                <a:ea typeface="ヒラギノ角ゴ Pro W3" charset="-128"/>
              </a:rPr>
              <a:t>Government of Kuwait</a:t>
            </a:r>
          </a:p>
          <a:p>
            <a:pPr eaLnBrk="1" hangingPunct="1"/>
            <a:r>
              <a:rPr lang="en-US" altLang="en-US" b="1">
                <a:solidFill>
                  <a:schemeClr val="accent2"/>
                </a:solidFill>
                <a:latin typeface="Calibri" panose="020F0502020204030204" pitchFamily="34" charset="0"/>
                <a:ea typeface="ヒラギノ角ゴ Pro W3" charset="-128"/>
              </a:rPr>
              <a:t>Pentagon</a:t>
            </a:r>
          </a:p>
          <a:p>
            <a:pPr eaLnBrk="1" hangingPunct="1"/>
            <a:r>
              <a:rPr lang="en-US" altLang="en-US" b="1">
                <a:solidFill>
                  <a:schemeClr val="accent2"/>
                </a:solidFill>
                <a:latin typeface="Calibri" panose="020F0502020204030204" pitchFamily="34" charset="0"/>
                <a:ea typeface="ヒラギノ角ゴ Pro W3" charset="-128"/>
              </a:rPr>
              <a:t>Dept. Homeland Security</a:t>
            </a:r>
          </a:p>
          <a:p>
            <a:pPr eaLnBrk="1" hangingPunct="1"/>
            <a:r>
              <a:rPr lang="en-US" altLang="en-US" b="1">
                <a:solidFill>
                  <a:schemeClr val="accent2"/>
                </a:solidFill>
                <a:latin typeface="Calibri" panose="020F0502020204030204" pitchFamily="34" charset="0"/>
                <a:ea typeface="ヒラギノ角ゴ Pro W3" charset="-128"/>
              </a:rPr>
              <a:t>CDC</a:t>
            </a:r>
          </a:p>
          <a:p>
            <a:pPr eaLnBrk="1" hangingPunct="1"/>
            <a:r>
              <a:rPr lang="en-US" altLang="en-US" b="1">
                <a:solidFill>
                  <a:schemeClr val="accent2"/>
                </a:solidFill>
                <a:latin typeface="Calibri" panose="020F0502020204030204" pitchFamily="34" charset="0"/>
                <a:ea typeface="ヒラギノ角ゴ Pro W3" charset="-128"/>
              </a:rPr>
              <a:t>CIA</a:t>
            </a:r>
          </a:p>
        </p:txBody>
      </p:sp>
      <p:sp>
        <p:nvSpPr>
          <p:cNvPr id="10242" name="Rectangle 2">
            <a:extLst>
              <a:ext uri="{FF2B5EF4-FFF2-40B4-BE49-F238E27FC236}">
                <a16:creationId xmlns:a16="http://schemas.microsoft.com/office/drawing/2014/main" id="{B7BFD5E1-0165-0691-6BF5-DE670DE51154}"/>
              </a:ext>
            </a:extLst>
          </p:cNvPr>
          <p:cNvSpPr>
            <a:spLocks noChangeArrowheads="1"/>
          </p:cNvSpPr>
          <p:nvPr/>
        </p:nvSpPr>
        <p:spPr bwMode="auto">
          <a:xfrm>
            <a:off x="3638550" y="1709738"/>
            <a:ext cx="45720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b="1">
                <a:solidFill>
                  <a:schemeClr val="accent2"/>
                </a:solidFill>
                <a:latin typeface="Calibri" panose="020F0502020204030204" pitchFamily="34" charset="0"/>
                <a:ea typeface="ヒラギノ角ゴ Pro W3" charset="-128"/>
              </a:rPr>
              <a:t>FBI</a:t>
            </a:r>
          </a:p>
          <a:p>
            <a:pPr eaLnBrk="1" hangingPunct="1"/>
            <a:r>
              <a:rPr lang="en-US" altLang="en-US" b="1">
                <a:solidFill>
                  <a:schemeClr val="accent2"/>
                </a:solidFill>
                <a:latin typeface="Calibri" panose="020F0502020204030204" pitchFamily="34" charset="0"/>
                <a:ea typeface="ヒラギノ角ゴ Pro W3" charset="-128"/>
              </a:rPr>
              <a:t>US Army</a:t>
            </a:r>
          </a:p>
          <a:p>
            <a:pPr eaLnBrk="1" hangingPunct="1"/>
            <a:r>
              <a:rPr lang="en-US" altLang="en-US" b="1">
                <a:solidFill>
                  <a:schemeClr val="accent2"/>
                </a:solidFill>
                <a:latin typeface="Calibri" panose="020F0502020204030204" pitchFamily="34" charset="0"/>
                <a:ea typeface="ヒラギノ角ゴ Pro W3" charset="-128"/>
              </a:rPr>
              <a:t>US Navy</a:t>
            </a:r>
          </a:p>
          <a:p>
            <a:pPr eaLnBrk="1" hangingPunct="1"/>
            <a:r>
              <a:rPr lang="en-US" altLang="en-US" b="1">
                <a:solidFill>
                  <a:schemeClr val="accent2"/>
                </a:solidFill>
                <a:latin typeface="Calibri" panose="020F0502020204030204" pitchFamily="34" charset="0"/>
                <a:ea typeface="ヒラギノ角ゴ Pro W3" charset="-128"/>
              </a:rPr>
              <a:t>USAF</a:t>
            </a:r>
          </a:p>
          <a:p>
            <a:pPr eaLnBrk="1" hangingPunct="1"/>
            <a:r>
              <a:rPr lang="en-US" altLang="en-US" b="1">
                <a:solidFill>
                  <a:schemeClr val="accent2"/>
                </a:solidFill>
                <a:latin typeface="Calibri" panose="020F0502020204030204" pitchFamily="34" charset="0"/>
                <a:ea typeface="ヒラギノ角ゴ Pro W3" charset="-128"/>
              </a:rPr>
              <a:t>US Congress</a:t>
            </a:r>
          </a:p>
          <a:p>
            <a:pPr eaLnBrk="1" hangingPunct="1"/>
            <a:r>
              <a:rPr lang="en-US" altLang="en-US" b="1">
                <a:solidFill>
                  <a:schemeClr val="accent2"/>
                </a:solidFill>
                <a:latin typeface="Calibri" panose="020F0502020204030204" pitchFamily="34" charset="0"/>
                <a:ea typeface="ヒラギノ角ゴ Pro W3" charset="-128"/>
              </a:rPr>
              <a:t>NASA</a:t>
            </a:r>
          </a:p>
          <a:p>
            <a:pPr eaLnBrk="1" hangingPunct="1"/>
            <a:r>
              <a:rPr lang="en-US" altLang="en-US" b="1">
                <a:solidFill>
                  <a:schemeClr val="accent2"/>
                </a:solidFill>
                <a:latin typeface="Calibri" panose="020F0502020204030204" pitchFamily="34" charset="0"/>
                <a:ea typeface="ヒラギノ角ゴ Pro W3" charset="-128"/>
              </a:rPr>
              <a:t>State of California</a:t>
            </a:r>
          </a:p>
          <a:p>
            <a:pPr eaLnBrk="1" hangingPunct="1"/>
            <a:r>
              <a:rPr lang="en-US" altLang="en-US" b="1">
                <a:solidFill>
                  <a:schemeClr val="accent2"/>
                </a:solidFill>
                <a:latin typeface="Calibri" panose="020F0502020204030204" pitchFamily="34" charset="0"/>
                <a:ea typeface="ヒラギノ角ゴ Pro W3" charset="-128"/>
              </a:rPr>
              <a:t>State of Michigan</a:t>
            </a:r>
          </a:p>
          <a:p>
            <a:pPr eaLnBrk="1" hangingPunct="1"/>
            <a:r>
              <a:rPr lang="en-US" altLang="en-US" b="1">
                <a:solidFill>
                  <a:schemeClr val="accent2"/>
                </a:solidFill>
                <a:latin typeface="Calibri" panose="020F0502020204030204" pitchFamily="34" charset="0"/>
                <a:ea typeface="ヒラギノ角ゴ Pro W3" charset="-128"/>
              </a:rPr>
              <a:t>State of Alabama</a:t>
            </a:r>
          </a:p>
          <a:p>
            <a:pPr eaLnBrk="1" hangingPunct="1"/>
            <a:r>
              <a:rPr lang="en-US" altLang="en-US" b="1">
                <a:solidFill>
                  <a:schemeClr val="accent2"/>
                </a:solidFill>
                <a:latin typeface="Calibri" panose="020F0502020204030204" pitchFamily="34" charset="0"/>
                <a:ea typeface="ヒラギノ角ゴ Pro W3" charset="-128"/>
              </a:rPr>
              <a:t>State of Nevada</a:t>
            </a:r>
          </a:p>
          <a:p>
            <a:pPr eaLnBrk="1" hangingPunct="1"/>
            <a:r>
              <a:rPr lang="en-US" altLang="en-US" b="1">
                <a:solidFill>
                  <a:schemeClr val="accent2"/>
                </a:solidFill>
                <a:latin typeface="Calibri" panose="020F0502020204030204" pitchFamily="34" charset="0"/>
                <a:ea typeface="ヒラギノ角ゴ Pro W3" charset="-128"/>
              </a:rPr>
              <a:t>MIT</a:t>
            </a:r>
          </a:p>
          <a:p>
            <a:pPr eaLnBrk="1" hangingPunct="1"/>
            <a:r>
              <a:rPr lang="en-US" altLang="en-US" b="1">
                <a:solidFill>
                  <a:schemeClr val="accent2"/>
                </a:solidFill>
                <a:latin typeface="Calibri" panose="020F0502020204030204" pitchFamily="34" charset="0"/>
                <a:ea typeface="ヒラギノ角ゴ Pro W3" charset="-128"/>
              </a:rPr>
              <a:t>University of California</a:t>
            </a:r>
          </a:p>
          <a:p>
            <a:pPr eaLnBrk="1" hangingPunct="1"/>
            <a:r>
              <a:rPr lang="en-US" altLang="en-US" b="1">
                <a:solidFill>
                  <a:schemeClr val="accent2"/>
                </a:solidFill>
                <a:latin typeface="Calibri" panose="020F0502020204030204" pitchFamily="34" charset="0"/>
                <a:ea typeface="ヒラギノ角ゴ Pro W3" charset="-128"/>
              </a:rPr>
              <a:t>Johns Hopkins University</a:t>
            </a:r>
          </a:p>
          <a:p>
            <a:pPr eaLnBrk="1" hangingPunct="1"/>
            <a:r>
              <a:rPr lang="en-US" altLang="en-US" b="1">
                <a:solidFill>
                  <a:schemeClr val="accent2"/>
                </a:solidFill>
                <a:latin typeface="Calibri" panose="020F0502020204030204" pitchFamily="34" charset="0"/>
                <a:ea typeface="ヒラギノ角ゴ Pro W3" charset="-128"/>
              </a:rPr>
              <a:t>UC Berkeley</a:t>
            </a:r>
          </a:p>
          <a:p>
            <a:pPr eaLnBrk="1" hangingPunct="1"/>
            <a:r>
              <a:rPr lang="en-US" altLang="en-US" b="1">
                <a:solidFill>
                  <a:schemeClr val="accent2"/>
                </a:solidFill>
                <a:latin typeface="Calibri" panose="020F0502020204030204" pitchFamily="34" charset="0"/>
                <a:ea typeface="ヒラギノ角ゴ Pro W3" charset="-128"/>
              </a:rPr>
              <a:t>Princeton University</a:t>
            </a:r>
          </a:p>
          <a:p>
            <a:pPr eaLnBrk="1" hangingPunct="1"/>
            <a:r>
              <a:rPr lang="en-US" altLang="en-US" b="1">
                <a:solidFill>
                  <a:schemeClr val="accent2"/>
                </a:solidFill>
                <a:latin typeface="Calibri" panose="020F0502020204030204" pitchFamily="34" charset="0"/>
                <a:ea typeface="ヒラギノ角ゴ Pro W3" charset="-128"/>
              </a:rPr>
              <a:t>Duke University</a:t>
            </a:r>
          </a:p>
        </p:txBody>
      </p:sp>
      <p:sp>
        <p:nvSpPr>
          <p:cNvPr id="10243" name="Rectangle 3">
            <a:extLst>
              <a:ext uri="{FF2B5EF4-FFF2-40B4-BE49-F238E27FC236}">
                <a16:creationId xmlns:a16="http://schemas.microsoft.com/office/drawing/2014/main" id="{7548EBD1-709F-E2A1-081F-727F19045CB5}"/>
              </a:ext>
            </a:extLst>
          </p:cNvPr>
          <p:cNvSpPr>
            <a:spLocks noChangeArrowheads="1"/>
          </p:cNvSpPr>
          <p:nvPr/>
        </p:nvSpPr>
        <p:spPr bwMode="auto">
          <a:xfrm>
            <a:off x="6396038" y="1709738"/>
            <a:ext cx="45720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b="1">
                <a:solidFill>
                  <a:schemeClr val="accent2"/>
                </a:solidFill>
                <a:latin typeface="Calibri" panose="020F0502020204030204" pitchFamily="34" charset="0"/>
                <a:ea typeface="ヒラギノ角ゴ Pro W3" charset="-128"/>
              </a:rPr>
              <a:t>Cal State University</a:t>
            </a:r>
          </a:p>
          <a:p>
            <a:pPr eaLnBrk="1" hangingPunct="1"/>
            <a:r>
              <a:rPr lang="en-US" altLang="en-US" b="1">
                <a:solidFill>
                  <a:schemeClr val="accent2"/>
                </a:solidFill>
                <a:latin typeface="Calibri" panose="020F0502020204030204" pitchFamily="34" charset="0"/>
                <a:ea typeface="ヒラギノ角ゴ Pro W3" charset="-128"/>
              </a:rPr>
              <a:t>ArEmbry-Riddle</a:t>
            </a:r>
          </a:p>
          <a:p>
            <a:pPr eaLnBrk="1" hangingPunct="1"/>
            <a:r>
              <a:rPr lang="en-US" altLang="en-US" b="1">
                <a:solidFill>
                  <a:schemeClr val="accent2"/>
                </a:solidFill>
                <a:latin typeface="Calibri" panose="020F0502020204030204" pitchFamily="34" charset="0"/>
                <a:ea typeface="ヒラギノ角ゴ Pro W3" charset="-128"/>
              </a:rPr>
              <a:t>Penn State</a:t>
            </a:r>
          </a:p>
          <a:p>
            <a:pPr eaLnBrk="1" hangingPunct="1"/>
            <a:r>
              <a:rPr lang="en-US" altLang="en-US" b="1">
                <a:solidFill>
                  <a:schemeClr val="accent2"/>
                </a:solidFill>
                <a:latin typeface="Calibri" panose="020F0502020204030204" pitchFamily="34" charset="0"/>
                <a:ea typeface="ヒラギノ角ゴ Pro W3" charset="-128"/>
              </a:rPr>
              <a:t>Tulane University</a:t>
            </a:r>
          </a:p>
          <a:p>
            <a:pPr eaLnBrk="1" hangingPunct="1"/>
            <a:r>
              <a:rPr lang="en-US" altLang="en-US" b="1">
                <a:solidFill>
                  <a:schemeClr val="accent2"/>
                </a:solidFill>
                <a:latin typeface="Calibri" panose="020F0502020204030204" pitchFamily="34" charset="0"/>
                <a:ea typeface="ヒラギノ角ゴ Pro W3" charset="-128"/>
              </a:rPr>
              <a:t>Tuskegee University</a:t>
            </a:r>
          </a:p>
          <a:p>
            <a:pPr eaLnBrk="1" hangingPunct="1"/>
            <a:r>
              <a:rPr lang="en-US" altLang="en-US" b="1">
                <a:solidFill>
                  <a:schemeClr val="accent2"/>
                </a:solidFill>
                <a:latin typeface="Calibri" panose="020F0502020204030204" pitchFamily="34" charset="0"/>
                <a:ea typeface="ヒラギノ角ゴ Pro W3" charset="-128"/>
              </a:rPr>
              <a:t>Smithsonian Institution</a:t>
            </a:r>
          </a:p>
          <a:p>
            <a:pPr eaLnBrk="1" hangingPunct="1"/>
            <a:r>
              <a:rPr lang="en-US" altLang="en-US" b="1">
                <a:solidFill>
                  <a:schemeClr val="accent2"/>
                </a:solidFill>
                <a:latin typeface="Calibri" panose="020F0502020204030204" pitchFamily="34" charset="0"/>
                <a:ea typeface="ヒラギノ角ゴ Pro W3" charset="-128"/>
              </a:rPr>
              <a:t>University of Illinois</a:t>
            </a:r>
          </a:p>
          <a:p>
            <a:pPr eaLnBrk="1" hangingPunct="1"/>
            <a:r>
              <a:rPr lang="en-US" altLang="en-US" b="1">
                <a:solidFill>
                  <a:schemeClr val="accent2"/>
                </a:solidFill>
                <a:latin typeface="Calibri" panose="020F0502020204030204" pitchFamily="34" charset="0"/>
                <a:ea typeface="ヒラギノ角ゴ Pro W3" charset="-128"/>
              </a:rPr>
              <a:t>University of Maine</a:t>
            </a:r>
          </a:p>
          <a:p>
            <a:pPr eaLnBrk="1" hangingPunct="1"/>
            <a:r>
              <a:rPr lang="en-US" altLang="en-US" b="1">
                <a:solidFill>
                  <a:schemeClr val="accent2"/>
                </a:solidFill>
                <a:latin typeface="Calibri" panose="020F0502020204030204" pitchFamily="34" charset="0"/>
                <a:ea typeface="ヒラギノ角ゴ Pro W3" charset="-128"/>
              </a:rPr>
              <a:t>New York City University</a:t>
            </a:r>
          </a:p>
          <a:p>
            <a:pPr eaLnBrk="1" hangingPunct="1"/>
            <a:r>
              <a:rPr lang="en-US" altLang="en-US" b="1">
                <a:solidFill>
                  <a:schemeClr val="accent2"/>
                </a:solidFill>
                <a:latin typeface="Calibri" panose="020F0502020204030204" pitchFamily="34" charset="0"/>
                <a:ea typeface="ヒラギノ角ゴ Pro W3" charset="-128"/>
              </a:rPr>
              <a:t>Texas A&amp;M University</a:t>
            </a:r>
          </a:p>
          <a:p>
            <a:pPr eaLnBrk="1" hangingPunct="1"/>
            <a:r>
              <a:rPr lang="en-US" altLang="en-US" b="1">
                <a:solidFill>
                  <a:schemeClr val="accent2"/>
                </a:solidFill>
                <a:latin typeface="Calibri" panose="020F0502020204030204" pitchFamily="34" charset="0"/>
                <a:ea typeface="ヒラギノ角ゴ Pro W3" charset="-128"/>
              </a:rPr>
              <a:t>Los Angeles County</a:t>
            </a:r>
          </a:p>
          <a:p>
            <a:pPr eaLnBrk="1" hangingPunct="1"/>
            <a:r>
              <a:rPr lang="en-US" altLang="en-US" b="1">
                <a:solidFill>
                  <a:schemeClr val="accent2"/>
                </a:solidFill>
                <a:latin typeface="Calibri" panose="020F0502020204030204" pitchFamily="34" charset="0"/>
                <a:ea typeface="ヒラギノ角ゴ Pro W3" charset="-128"/>
              </a:rPr>
              <a:t>City of Las Vegas</a:t>
            </a:r>
          </a:p>
          <a:p>
            <a:pPr eaLnBrk="1" hangingPunct="1"/>
            <a:r>
              <a:rPr lang="en-US" altLang="en-US" b="1">
                <a:solidFill>
                  <a:schemeClr val="accent2"/>
                </a:solidFill>
                <a:latin typeface="Calibri" panose="020F0502020204030204" pitchFamily="34" charset="0"/>
                <a:ea typeface="ヒラギノ角ゴ Pro W3" charset="-128"/>
              </a:rPr>
              <a:t>City of Seattle</a:t>
            </a:r>
          </a:p>
          <a:p>
            <a:pPr eaLnBrk="1" hangingPunct="1"/>
            <a:r>
              <a:rPr lang="en-US" altLang="en-US" b="1">
                <a:solidFill>
                  <a:schemeClr val="accent2"/>
                </a:solidFill>
                <a:latin typeface="Calibri" panose="020F0502020204030204" pitchFamily="34" charset="0"/>
                <a:ea typeface="ヒラギノ角ゴ Pro W3" charset="-128"/>
              </a:rPr>
              <a:t>City of San Diego</a:t>
            </a:r>
          </a:p>
          <a:p>
            <a:pPr eaLnBrk="1" hangingPunct="1"/>
            <a:r>
              <a:rPr lang="en-US" altLang="en-US" b="1">
                <a:solidFill>
                  <a:schemeClr val="accent2"/>
                </a:solidFill>
                <a:latin typeface="Calibri" panose="020F0502020204030204" pitchFamily="34" charset="0"/>
                <a:ea typeface="ヒラギノ角ゴ Pro W3" charset="-128"/>
              </a:rPr>
              <a:t>City of Phoenix</a:t>
            </a:r>
          </a:p>
          <a:p>
            <a:pPr eaLnBrk="1" hangingPunct="1"/>
            <a:r>
              <a:rPr lang="en-US" altLang="en-US" b="1">
                <a:solidFill>
                  <a:schemeClr val="accent2"/>
                </a:solidFill>
                <a:latin typeface="Calibri" panose="020F0502020204030204" pitchFamily="34" charset="0"/>
                <a:ea typeface="ヒラギノ角ゴ Pro W3" charset="-128"/>
              </a:rPr>
              <a:t>City of Atlanta</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a:extLst>
              <a:ext uri="{FF2B5EF4-FFF2-40B4-BE49-F238E27FC236}">
                <a16:creationId xmlns:a16="http://schemas.microsoft.com/office/drawing/2014/main" id="{5EA67F33-1D75-847C-29C0-8142D2795A5A}"/>
              </a:ext>
            </a:extLst>
          </p:cNvPr>
          <p:cNvSpPr>
            <a:spLocks noChangeArrowheads="1"/>
          </p:cNvSpPr>
          <p:nvPr/>
        </p:nvSpPr>
        <p:spPr bwMode="auto">
          <a:xfrm>
            <a:off x="3203575" y="1274763"/>
            <a:ext cx="39084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600" b="1">
                <a:solidFill>
                  <a:srgbClr val="000099"/>
                </a:solidFill>
              </a:rPr>
              <a:t>P.A. Douglas &amp; Associates</a:t>
            </a:r>
            <a:endParaRPr lang="en-US" altLang="en-US" sz="1600"/>
          </a:p>
        </p:txBody>
      </p:sp>
      <p:pic>
        <p:nvPicPr>
          <p:cNvPr id="11266" name="Picture 1">
            <a:extLst>
              <a:ext uri="{FF2B5EF4-FFF2-40B4-BE49-F238E27FC236}">
                <a16:creationId xmlns:a16="http://schemas.microsoft.com/office/drawing/2014/main" id="{60A2709D-CC53-DDA6-5712-8972FDEA0A2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140200" y="422275"/>
            <a:ext cx="862013" cy="852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Rectangle 6">
            <a:extLst>
              <a:ext uri="{FF2B5EF4-FFF2-40B4-BE49-F238E27FC236}">
                <a16:creationId xmlns:a16="http://schemas.microsoft.com/office/drawing/2014/main" id="{923DBB5C-D72C-3703-1FA0-C6E90E768629}"/>
              </a:ext>
            </a:extLst>
          </p:cNvPr>
          <p:cNvSpPr>
            <a:spLocks noChangeArrowheads="1"/>
          </p:cNvSpPr>
          <p:nvPr/>
        </p:nvSpPr>
        <p:spPr bwMode="auto">
          <a:xfrm>
            <a:off x="396875" y="2108200"/>
            <a:ext cx="8280400" cy="492125"/>
          </a:xfrm>
          <a:prstGeom prst="rect">
            <a:avLst/>
          </a:prstGeom>
          <a:noFill/>
          <a:ln>
            <a:noFill/>
          </a:ln>
        </p:spPr>
        <p:txBody>
          <a:bodyPr wrap="none">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defRPr/>
            </a:pPr>
            <a:r>
              <a:rPr lang="en-US" altLang="en-US" sz="2600" b="1" dirty="0">
                <a:solidFill>
                  <a:srgbClr val="C00000"/>
                </a:solidFill>
                <a:latin typeface="+mj-lt"/>
                <a:ea typeface="ヒラギノ角ゴ Pro W3" charset="-128"/>
                <a:cs typeface="ヒラギノ角ゴ Pro W3" charset="-128"/>
              </a:rPr>
              <a:t>2. A Truly Limited Enrollment, Content Rich Course</a:t>
            </a:r>
          </a:p>
        </p:txBody>
      </p:sp>
      <p:sp>
        <p:nvSpPr>
          <p:cNvPr id="11268" name="Rectangle 7">
            <a:extLst>
              <a:ext uri="{FF2B5EF4-FFF2-40B4-BE49-F238E27FC236}">
                <a16:creationId xmlns:a16="http://schemas.microsoft.com/office/drawing/2014/main" id="{5E406C29-C75A-46C6-222E-734728663215}"/>
              </a:ext>
            </a:extLst>
          </p:cNvPr>
          <p:cNvSpPr>
            <a:spLocks noChangeArrowheads="1"/>
          </p:cNvSpPr>
          <p:nvPr/>
        </p:nvSpPr>
        <p:spPr bwMode="auto">
          <a:xfrm>
            <a:off x="396875" y="2781300"/>
            <a:ext cx="8626475" cy="329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2600" dirty="0">
                <a:solidFill>
                  <a:schemeClr val="accent2"/>
                </a:solidFill>
                <a:ea typeface="ヒラギノ角ゴ Pro W3" charset="-128"/>
              </a:rPr>
              <a:t>This is </a:t>
            </a:r>
            <a:r>
              <a:rPr lang="en-US" altLang="en-US" sz="2600" b="1" dirty="0">
                <a:solidFill>
                  <a:schemeClr val="accent2"/>
                </a:solidFill>
                <a:ea typeface="ヒラギノ角ゴ Pro W3" charset="-128"/>
              </a:rPr>
              <a:t>NOT</a:t>
            </a:r>
            <a:r>
              <a:rPr lang="en-US" altLang="en-US" sz="2600" dirty="0">
                <a:solidFill>
                  <a:schemeClr val="accent2"/>
                </a:solidFill>
                <a:ea typeface="ヒラギノ角ゴ Pro W3" charset="-128"/>
              </a:rPr>
              <a:t> a conference in which your assistant will be crammed into a ballroom with hundreds of others, to listen to a keynote speaker and be lectured to. Nor, will they be forced to engage in skits, line-dancing or other nonsense. </a:t>
            </a:r>
            <a:r>
              <a:rPr lang="en-US" altLang="en-US" sz="2600" b="1" dirty="0">
                <a:solidFill>
                  <a:schemeClr val="accent2"/>
                </a:solidFill>
                <a:ea typeface="ヒラギノ角ゴ Pro W3" charset="-128"/>
              </a:rPr>
              <a:t>The Influential Assistant: </a:t>
            </a:r>
            <a:r>
              <a:rPr lang="en-US" altLang="en-US" sz="2600" b="1" i="1" dirty="0">
                <a:solidFill>
                  <a:schemeClr val="accent2"/>
                </a:solidFill>
                <a:ea typeface="ヒラギノ角ゴ Pro W3" charset="-128"/>
              </a:rPr>
              <a:t>The 50</a:t>
            </a:r>
            <a:r>
              <a:rPr lang="en-US" altLang="en-US" sz="2600" b="1" i="1" baseline="30000" dirty="0">
                <a:solidFill>
                  <a:schemeClr val="accent2"/>
                </a:solidFill>
                <a:ea typeface="ヒラギノ角ゴ Pro W3" charset="-128"/>
              </a:rPr>
              <a:t>th</a:t>
            </a:r>
            <a:r>
              <a:rPr lang="en-US" altLang="en-US" sz="2600" b="1" i="1" dirty="0">
                <a:solidFill>
                  <a:schemeClr val="accent2"/>
                </a:solidFill>
                <a:ea typeface="ヒラギノ角ゴ Pro W3" charset="-128"/>
              </a:rPr>
              <a:t> Annual Administrative Professionals Course</a:t>
            </a:r>
            <a:r>
              <a:rPr lang="en-US" altLang="en-US" sz="2600" i="1" dirty="0">
                <a:solidFill>
                  <a:schemeClr val="accent2"/>
                </a:solidFill>
                <a:ea typeface="ヒラギノ角ゴ Pro W3" charset="-128"/>
              </a:rPr>
              <a:t> </a:t>
            </a:r>
            <a:r>
              <a:rPr lang="en-US" altLang="en-US" sz="2600" dirty="0">
                <a:solidFill>
                  <a:schemeClr val="accent2"/>
                </a:solidFill>
                <a:ea typeface="ヒラギノ角ゴ Pro W3" charset="-128"/>
              </a:rPr>
              <a:t>is a content rich educational workshop in which real and meaningful skills are taught.</a:t>
            </a:r>
          </a:p>
        </p:txBody>
      </p:sp>
    </p:spTree>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TotalTime>
  <Words>1760</Words>
  <Application>Microsoft Macintosh PowerPoint</Application>
  <PresentationFormat>On-screen Show (4:3)</PresentationFormat>
  <Paragraphs>189</Paragraphs>
  <Slides>21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Calibri</vt:lpstr>
      <vt:lpstr>Diseño predeterminado</vt:lpstr>
      <vt:lpstr>The Influential Assistant: The 50th Annual Administrative Professionals Course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43rd Annual Administrative Professional  Course</dc:title>
  <dc:creator>Microsoft Office User</dc:creator>
  <cp:lastModifiedBy>Paul Douglas</cp:lastModifiedBy>
  <cp:revision>22</cp:revision>
  <dcterms:created xsi:type="dcterms:W3CDTF">2016-01-14T10:52:16Z</dcterms:created>
  <dcterms:modified xsi:type="dcterms:W3CDTF">2023-01-17T18:08:01Z</dcterms:modified>
</cp:coreProperties>
</file>